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501" r:id="rId3"/>
    <p:sldId id="3514" r:id="rId4"/>
    <p:sldId id="3533" r:id="rId5"/>
    <p:sldId id="3509" r:id="rId6"/>
    <p:sldId id="3512" r:id="rId7"/>
    <p:sldId id="3517" r:id="rId8"/>
    <p:sldId id="3516" r:id="rId9"/>
    <p:sldId id="3527" r:id="rId10"/>
    <p:sldId id="3515" r:id="rId11"/>
    <p:sldId id="3542" r:id="rId12"/>
    <p:sldId id="3518" r:id="rId13"/>
    <p:sldId id="3529" r:id="rId14"/>
    <p:sldId id="3520" r:id="rId15"/>
    <p:sldId id="3500" r:id="rId16"/>
    <p:sldId id="3537" r:id="rId17"/>
    <p:sldId id="3538" r:id="rId18"/>
    <p:sldId id="3536" r:id="rId19"/>
    <p:sldId id="3523" r:id="rId20"/>
    <p:sldId id="3519" r:id="rId21"/>
    <p:sldId id="3522" r:id="rId22"/>
    <p:sldId id="3526" r:id="rId23"/>
    <p:sldId id="3530" r:id="rId24"/>
    <p:sldId id="3534" r:id="rId25"/>
    <p:sldId id="3511" r:id="rId26"/>
    <p:sldId id="3540" r:id="rId27"/>
    <p:sldId id="3539" r:id="rId28"/>
    <p:sldId id="3532" r:id="rId29"/>
    <p:sldId id="3541" r:id="rId30"/>
    <p:sldId id="3493" r:id="rId31"/>
    <p:sldId id="34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5F4F9A-B612-6A4C-BAF0-F029D75CE492}">
          <p14:sldIdLst>
            <p14:sldId id="256"/>
          </p14:sldIdLst>
        </p14:section>
        <p14:section name="Default Section" id="{970F7F22-47DB-4C7E-9B30-911AF04EA658}">
          <p14:sldIdLst>
            <p14:sldId id="3501"/>
            <p14:sldId id="3514"/>
            <p14:sldId id="3533"/>
            <p14:sldId id="3509"/>
            <p14:sldId id="3512"/>
            <p14:sldId id="3517"/>
            <p14:sldId id="3516"/>
            <p14:sldId id="3527"/>
            <p14:sldId id="3515"/>
            <p14:sldId id="3542"/>
            <p14:sldId id="3518"/>
            <p14:sldId id="3529"/>
            <p14:sldId id="3520"/>
            <p14:sldId id="3500"/>
            <p14:sldId id="3537"/>
            <p14:sldId id="3538"/>
            <p14:sldId id="3536"/>
            <p14:sldId id="3523"/>
            <p14:sldId id="3519"/>
            <p14:sldId id="3522"/>
            <p14:sldId id="3526"/>
            <p14:sldId id="3530"/>
            <p14:sldId id="3534"/>
            <p14:sldId id="3511"/>
            <p14:sldId id="3540"/>
            <p14:sldId id="3539"/>
            <p14:sldId id="3532"/>
            <p14:sldId id="3541"/>
            <p14:sldId id="3493"/>
            <p14:sldId id="3499"/>
          </p14:sldIdLst>
        </p14:section>
        <p14:section name="Graveyard" id="{28FC4936-316A-40BB-80AF-A511A40842B2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6" d="100"/>
          <a:sy n="106" d="100"/>
        </p:scale>
        <p:origin x="133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3EA2F-3C27-2741-98BB-B21A528E35C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8A716-62F5-854D-921B-81152810E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8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521C3-0F09-47A2-70C1-FE5D39403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3E65E-A81D-FECA-9E7D-68B830F72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9EB9A-AF68-C6D3-BBD3-229C315A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at the Tenant Root Management Group level to support M&amp;A activity.</a:t>
            </a:r>
          </a:p>
          <a:p>
            <a:endParaRPr lang="en-US"/>
          </a:p>
          <a:p>
            <a:r>
              <a:rPr lang="en-US"/>
              <a:t>Traditional Hub-Spoke</a:t>
            </a:r>
          </a:p>
          <a:p>
            <a:r>
              <a:rPr lang="en-US"/>
              <a:t>Unmanaged topology with complete control and proven security patterns</a:t>
            </a:r>
          </a:p>
          <a:p>
            <a:endParaRPr lang="en-US"/>
          </a:p>
          <a:p>
            <a:r>
              <a:rPr lang="en-US"/>
              <a:t>Azure </a:t>
            </a:r>
            <a:r>
              <a:rPr lang="en-US" err="1"/>
              <a:t>vWAN</a:t>
            </a:r>
            <a:endParaRPr lang="en-US"/>
          </a:p>
          <a:p>
            <a:r>
              <a:rPr lang="en-US"/>
              <a:t>Managed service with built-in routing, but less granular control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CB890-E63A-D8B4-38D3-4FEDE0130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7F3F0-6E25-4613-8E52-7C45D942D3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Connectivity subscription will contain no application workloads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Transit vnets in Central   &amp; East  US 2 with ExpressRoute circuits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Gateway Subnet directs all spoke traffic through firewall scale set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Spoke vnets: Flexible subnetting, VM workloads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Automated provisioning via Terraform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Hybrid integration: Data centers connected via SD-WAN/MPLS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ExpressRoute circuits: Prod, Non-Prod, and Lab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Lab environment isolated for safe infra testing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UDRs on every subnet enforce routing to firewall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Gateway route propagation disabled to enforce inspection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/>
              <a:t>Spoke-to-spoke traffic requires firewall traversal and explicit rules</a:t>
            </a:r>
            <a:endParaRPr 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7F3F0-6E25-4613-8E52-7C45D942D3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0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/>
              <a:t>network traffic flow analysis</a:t>
            </a:r>
          </a:p>
          <a:p>
            <a:pPr>
              <a:buFont typeface="Arial"/>
              <a:buChar char="•"/>
            </a:pPr>
            <a:r>
              <a:rPr lang="en-US" b="1"/>
              <a:t>step 1: branch office to </a:t>
            </a:r>
            <a:r>
              <a:rPr lang="en-US" b="1" err="1"/>
              <a:t>mpls</a:t>
            </a:r>
            <a:endParaRPr lang="en-US" err="1"/>
          </a:p>
          <a:p>
            <a:pPr>
              <a:buFont typeface="Arial"/>
              <a:buChar char="•"/>
            </a:pPr>
            <a:r>
              <a:rPr lang="en-US"/>
              <a:t>traffic originates from the branch office with an edge router</a:t>
            </a:r>
          </a:p>
          <a:p>
            <a:pPr>
              <a:buFont typeface="Arial"/>
              <a:buChar char="•"/>
            </a:pPr>
            <a:r>
              <a:rPr lang="en-US" err="1"/>
              <a:t>sd</a:t>
            </a:r>
            <a:r>
              <a:rPr lang="en-US"/>
              <a:t>-wan policy is applied at the branch level for traffic classification and routing </a:t>
            </a:r>
            <a:r>
              <a:rPr lang="en-US" b="1"/>
              <a:t>step 2: </a:t>
            </a:r>
            <a:r>
              <a:rPr lang="en-US" b="1" err="1"/>
              <a:t>mpls</a:t>
            </a:r>
            <a:r>
              <a:rPr lang="en-US" b="1"/>
              <a:t> backbone transit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traffic traverses the </a:t>
            </a:r>
            <a:r>
              <a:rPr lang="en-US" err="1"/>
              <a:t>mpls</a:t>
            </a:r>
            <a:r>
              <a:rPr lang="en-US"/>
              <a:t> backbone (as 25676) using </a:t>
            </a:r>
            <a:r>
              <a:rPr lang="en-US" err="1"/>
              <a:t>bgp</a:t>
            </a:r>
            <a:r>
              <a:rPr lang="en-US"/>
              <a:t>/</a:t>
            </a:r>
            <a:r>
              <a:rPr lang="en-US" err="1"/>
              <a:t>isis</a:t>
            </a:r>
            <a:r>
              <a:rPr lang="en-US"/>
              <a:t> core routing</a:t>
            </a:r>
          </a:p>
          <a:p>
            <a:pPr>
              <a:buFont typeface="Arial"/>
              <a:buChar char="•"/>
            </a:pPr>
            <a:r>
              <a:rPr lang="en-US"/>
              <a:t>the backbone connects pe-1 and pe-2 provider edge routers</a:t>
            </a:r>
          </a:p>
          <a:p>
            <a:pPr>
              <a:buFont typeface="Arial"/>
              <a:buChar char="•"/>
            </a:pPr>
            <a:r>
              <a:rPr lang="en-US" err="1"/>
              <a:t>bgp</a:t>
            </a:r>
            <a:r>
              <a:rPr lang="en-US"/>
              <a:t> routing determines the optimal path through the service provider network </a:t>
            </a:r>
            <a:r>
              <a:rPr lang="en-US" b="1"/>
              <a:t>step 3: </a:t>
            </a:r>
            <a:r>
              <a:rPr lang="en-US" b="1" err="1"/>
              <a:t>expressroute</a:t>
            </a:r>
            <a:r>
              <a:rPr lang="en-US" b="1"/>
              <a:t> connection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traffic exits the </a:t>
            </a:r>
            <a:r>
              <a:rPr lang="en-US" err="1"/>
              <a:t>mpls</a:t>
            </a:r>
            <a:r>
              <a:rPr lang="en-US"/>
              <a:t> backbone and enters </a:t>
            </a:r>
            <a:r>
              <a:rPr lang="en-US" err="1"/>
              <a:t>microsoft's</a:t>
            </a:r>
            <a:r>
              <a:rPr lang="en-US"/>
              <a:t> </a:t>
            </a:r>
            <a:r>
              <a:rPr lang="en-US" err="1"/>
              <a:t>expressroute</a:t>
            </a:r>
            <a:r>
              <a:rPr lang="en-US"/>
              <a:t> in the central region</a:t>
            </a:r>
          </a:p>
          <a:p>
            <a:pPr>
              <a:buFont typeface="Arial"/>
              <a:buChar char="•"/>
            </a:pPr>
            <a:r>
              <a:rPr lang="en-US"/>
              <a:t>this provides a dedicated 1 </a:t>
            </a:r>
            <a:r>
              <a:rPr lang="en-US" err="1"/>
              <a:t>gbps</a:t>
            </a:r>
            <a:r>
              <a:rPr lang="en-US"/>
              <a:t> circuit with </a:t>
            </a:r>
            <a:r>
              <a:rPr lang="en-US" err="1"/>
              <a:t>microsoft</a:t>
            </a:r>
            <a:r>
              <a:rPr lang="en-US"/>
              <a:t> peering</a:t>
            </a:r>
          </a:p>
          <a:p>
            <a:pPr>
              <a:buFont typeface="Arial"/>
              <a:buChar char="•"/>
            </a:pPr>
            <a:r>
              <a:rPr lang="en-US" err="1"/>
              <a:t>expressroute</a:t>
            </a:r>
            <a:r>
              <a:rPr lang="en-US"/>
              <a:t> offers predictable bandwidth and lower latency compared to internet routing </a:t>
            </a:r>
            <a:r>
              <a:rPr lang="en-US" b="1"/>
              <a:t>step 4: azure hub </a:t>
            </a:r>
            <a:r>
              <a:rPr lang="en-US" b="1" err="1"/>
              <a:t>vnet</a:t>
            </a:r>
            <a:r>
              <a:rPr lang="en-US" b="1"/>
              <a:t> processing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traffic enters the azure hub </a:t>
            </a:r>
            <a:r>
              <a:rPr lang="en-US" err="1"/>
              <a:t>vnet</a:t>
            </a:r>
            <a:r>
              <a:rPr lang="en-US"/>
              <a:t> (central)</a:t>
            </a:r>
          </a:p>
          <a:p>
            <a:pPr>
              <a:buFont typeface="Arial"/>
              <a:buChar char="•"/>
            </a:pPr>
            <a:r>
              <a:rPr lang="en-US"/>
              <a:t>flows through the er gateway in the </a:t>
            </a:r>
            <a:r>
              <a:rPr lang="en-US" err="1"/>
              <a:t>gatewaysubnet</a:t>
            </a:r>
          </a:p>
          <a:p>
            <a:pPr>
              <a:buFont typeface="Arial"/>
              <a:buChar char="•"/>
            </a:pPr>
            <a:r>
              <a:rPr lang="en-US"/>
              <a:t>security inspection occurs at the checkpoint </a:t>
            </a:r>
            <a:r>
              <a:rPr lang="en-US" err="1"/>
              <a:t>vmss</a:t>
            </a:r>
            <a:r>
              <a:rPr lang="en-US"/>
              <a:t> firewall cluster</a:t>
            </a:r>
          </a:p>
          <a:p>
            <a:pPr>
              <a:buFont typeface="Arial"/>
              <a:buChar char="•"/>
            </a:pPr>
            <a:r>
              <a:rPr lang="en-US"/>
              <a:t>route server (</a:t>
            </a:r>
            <a:r>
              <a:rPr lang="en-US" err="1"/>
              <a:t>routeserversubnet</a:t>
            </a:r>
            <a:r>
              <a:rPr lang="en-US"/>
              <a:t>) manages dynamic routing between on-premises and azure</a:t>
            </a:r>
          </a:p>
          <a:p>
            <a:pPr>
              <a:buFont typeface="Arial"/>
              <a:buChar char="•"/>
            </a:pPr>
            <a:r>
              <a:rPr lang="en-US"/>
              <a:t>internal load balancer distributes traffic as needed </a:t>
            </a:r>
            <a:r>
              <a:rPr lang="en-US" b="1"/>
              <a:t>step 5: hub-to-spoke connectivity</a:t>
            </a:r>
            <a:endParaRPr lang="en-US"/>
          </a:p>
          <a:p>
            <a:pPr>
              <a:buFont typeface="Arial"/>
              <a:buChar char="•"/>
            </a:pPr>
            <a:r>
              <a:rPr lang="en-US" err="1"/>
              <a:t>vnet</a:t>
            </a:r>
            <a:r>
              <a:rPr lang="en-US"/>
              <a:t> peering connects the hub to the spoke </a:t>
            </a:r>
            <a:r>
              <a:rPr lang="en-US" err="1"/>
              <a:t>vnet</a:t>
            </a:r>
            <a:endParaRPr lang="en-US"/>
          </a:p>
          <a:p>
            <a:pPr>
              <a:buFont typeface="Arial"/>
              <a:buChar char="•"/>
            </a:pPr>
            <a:r>
              <a:rPr lang="en-US"/>
              <a:t>traffic reaches the workload subnet where the application workload resides</a:t>
            </a:r>
          </a:p>
          <a:p>
            <a:pPr>
              <a:buFont typeface="Arial"/>
              <a:buChar char="•"/>
            </a:pPr>
            <a:r>
              <a:rPr lang="en-US" err="1"/>
              <a:t>sd</a:t>
            </a:r>
            <a:r>
              <a:rPr lang="en-US"/>
              <a:t>-wan policy configuration</a:t>
            </a:r>
          </a:p>
          <a:p>
            <a:pPr>
              <a:buFont typeface="Arial"/>
              <a:buChar char="•"/>
            </a:pPr>
            <a:r>
              <a:rPr lang="en-US"/>
              <a:t>the diagram shows sophisticated cisco </a:t>
            </a:r>
            <a:r>
              <a:rPr lang="en-US" err="1"/>
              <a:t>sd</a:t>
            </a:r>
            <a:r>
              <a:rPr lang="en-US"/>
              <a:t>-wan policies: </a:t>
            </a:r>
            <a:r>
              <a:rPr lang="en-US" b="1"/>
              <a:t>application-aware policy</a:t>
            </a:r>
            <a:r>
              <a:rPr lang="en-US"/>
              <a:t>: with preferred color gold for priority treatment </a:t>
            </a:r>
            <a:r>
              <a:rPr lang="en-US" b="1"/>
              <a:t>control policy</a:t>
            </a:r>
            <a:r>
              <a:rPr lang="en-US"/>
              <a:t>: routes azure central prefixes </a:t>
            </a:r>
            <a:r>
              <a:rPr lang="en-US" b="1"/>
              <a:t>path selection criteria</a:t>
            </a:r>
            <a:r>
              <a:rPr lang="en-US"/>
              <a:t>: ensures optimal routing with thresholds for loss, latency, jitter, and bandwidth this architecture provides application traffic with built-in redundancy, security inspection, and optimized routing policies.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endParaRPr lang="en-US"/>
          </a:p>
          <a:p>
            <a:pPr marL="171450" indent="-171450">
              <a:buFont typeface="Arial"/>
              <a:buChar char="•"/>
            </a:pPr>
            <a:endParaRPr lang="en-US">
              <a:latin typeface="Aptos" panose="02110004020202020204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7F3F0-6E25-4613-8E52-7C45D942D3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1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Azure Front Door with Private Link (PL) and a load balancer in the spoke; origin/source set to PL only. </a:t>
            </a:r>
          </a:p>
          <a:p>
            <a:r>
              <a:rPr lang="en-US"/>
              <a:t> Security at the edge using WAF; attack prevention before reaching Azure </a:t>
            </a:r>
          </a:p>
          <a:p>
            <a:r>
              <a:rPr lang="en-US"/>
              <a:t>Traffic uses Microsoft backbone; Anycast edges for availability and failover.</a:t>
            </a:r>
          </a:p>
          <a:p>
            <a:r>
              <a:rPr lang="en-US"/>
              <a:t>Anycast edges for availability and failover.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7F3F0-6E25-4613-8E52-7C45D942D3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F721-9AA6-F46C-BCB7-2DE19CE5D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5F338-FECE-7F39-D96C-08AF27B1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4B52B-3457-C11A-4650-EF46A81C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AB293-A177-8DBA-4517-2B1A11988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0F08-ED81-CBF2-1ECB-82D7C91F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94E9-6A92-7254-92D6-455524BD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95F86-FF03-959D-41EF-F6780A68B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CEF20-106A-AA2A-D9AC-D346D995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C4210-558F-41FD-4915-76749478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86E-9F0F-118C-52E3-BA550490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5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41D0B-A9BC-D1FB-A2A1-8ABD38594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FDE1F-500C-A17D-9D79-25913FA9F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EE0D-CAA8-20CA-10D3-933D77B9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77BF5-015E-AF52-B4FB-0086EC8A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C2087-69AA-A87D-1068-5609504D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6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ACC7FF0-8ABA-4CAC-BA4A-74D97714F3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ACC7FF0-8ABA-4CAC-BA4A-74D97714F3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846381F-2EF1-4758-8532-767192AA2AA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>
              <a:latin typeface="Graphik Black" panose="020B0A03030202060203" pitchFamily="34" charset="0"/>
              <a:sym typeface="Graphik Black" panose="020B0A0303020206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5018" y="332076"/>
            <a:ext cx="11491383" cy="317919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Graphik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44488" y="1014566"/>
            <a:ext cx="8402108" cy="4294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latin typeface="Graphik" panose="020B0503030202060203" pitchFamily="34" charset="0"/>
              </a:defRPr>
            </a:lvl1pPr>
            <a:lvl2pPr marL="182875">
              <a:defRPr lang="en-US" dirty="0" smtClean="0">
                <a:latin typeface="Graphik" panose="020B0503030202060203" pitchFamily="34" charset="0"/>
              </a:defRPr>
            </a:lvl2pPr>
            <a:lvl3pPr marL="365751">
              <a:defRPr lang="en-US" dirty="0" smtClean="0">
                <a:latin typeface="Graphik" panose="020B0503030202060203" pitchFamily="34" charset="0"/>
              </a:defRPr>
            </a:lvl3pPr>
            <a:lvl4pPr>
              <a:defRPr lang="en-US" dirty="0" smtClean="0">
                <a:latin typeface="Graphik" panose="020B0503030202060203" pitchFamily="34" charset="0"/>
              </a:defRPr>
            </a:lvl4pPr>
            <a:lvl5pPr>
              <a:defRPr lang="en-US" dirty="0">
                <a:latin typeface="Graphik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41FC87-2C1F-4340-A8FB-918F7AA703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8" y="667396"/>
            <a:ext cx="11491913" cy="25217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D07DA0F-E282-E061-B1D3-CD2743B605DB}"/>
              </a:ext>
            </a:extLst>
          </p:cNvPr>
          <p:cNvSpPr/>
          <p:nvPr userDrawn="1"/>
        </p:nvSpPr>
        <p:spPr bwMode="ltGray">
          <a:xfrm>
            <a:off x="-4762" y="6796102"/>
            <a:ext cx="12196762" cy="61898"/>
          </a:xfrm>
          <a:custGeom>
            <a:avLst/>
            <a:gdLst>
              <a:gd name="connsiteX0" fmla="*/ 0 w 12196762"/>
              <a:gd name="connsiteY0" fmla="*/ 0 h 61898"/>
              <a:gd name="connsiteX1" fmla="*/ 12196762 w 12196762"/>
              <a:gd name="connsiteY1" fmla="*/ 0 h 61898"/>
              <a:gd name="connsiteX2" fmla="*/ 12196762 w 12196762"/>
              <a:gd name="connsiteY2" fmla="*/ 61898 h 61898"/>
              <a:gd name="connsiteX3" fmla="*/ 0 w 12196762"/>
              <a:gd name="connsiteY3" fmla="*/ 61898 h 6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6762" h="61898">
                <a:moveTo>
                  <a:pt x="0" y="0"/>
                </a:moveTo>
                <a:lnTo>
                  <a:pt x="12196762" y="0"/>
                </a:lnTo>
                <a:lnTo>
                  <a:pt x="12196762" y="61898"/>
                </a:lnTo>
                <a:lnTo>
                  <a:pt x="0" y="61898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57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2192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line Title w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852A9-8933-496B-9D79-EE1F5CF70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209" y="344592"/>
            <a:ext cx="11430001" cy="77815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lnSpc>
                <a:spcPct val="85000"/>
              </a:lnSpc>
              <a:buNone/>
              <a:defRPr lang="en-US" sz="2800" b="1" dirty="0">
                <a:latin typeface="Graphik-Semibold" panose="020B0703030202060203" pitchFamily="34" charset="0"/>
                <a:ea typeface="+mj-ea"/>
                <a:cs typeface="+mj-cs"/>
              </a:defRPr>
            </a:lvl1pPr>
          </a:lstStyle>
          <a:p>
            <a:pPr lvl="0" defTabSz="914377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/>
              <a:t>Click To Edit Master Title Slide</a:t>
            </a:r>
          </a:p>
          <a:p>
            <a:pPr marL="0" marR="0" lvl="0" indent="0" algn="l" defTabSz="914377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/>
              <a:t>Click To Edit Master Title Slide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90B20FC-D4DA-8348-41B0-D46D8743DC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208" y="1122744"/>
            <a:ext cx="11430001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Place subtitle here 16pt</a:t>
            </a:r>
          </a:p>
        </p:txBody>
      </p:sp>
    </p:spTree>
    <p:extLst>
      <p:ext uri="{BB962C8B-B14F-4D97-AF65-F5344CB8AC3E}">
        <p14:creationId xmlns:p14="http://schemas.microsoft.com/office/powerpoint/2010/main" val="3840622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orient="horz" pos="36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852A9-8933-496B-9D79-EE1F5CF70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209" y="344592"/>
            <a:ext cx="11430001" cy="3840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>
              <a:lnSpc>
                <a:spcPct val="85000"/>
              </a:lnSpc>
              <a:buNone/>
              <a:defRPr lang="en-US" sz="2800" b="1">
                <a:latin typeface="Graphik-Semibold" panose="020B0703030202060203" pitchFamily="34" charset="0"/>
                <a:ea typeface="+mj-ea"/>
                <a:cs typeface="+mj-cs"/>
              </a:defRPr>
            </a:lvl1pPr>
          </a:lstStyle>
          <a:p>
            <a:pPr lvl="0" defTabSz="914377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2525518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orient="horz" pos="36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FEFC-B672-53A2-7AF2-16D7EDF3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5F760-64D5-4FC9-D68C-CC69482AE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3F4E5-49AA-FFC1-5ADD-EA7D3963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51563-4215-B4C4-7CC4-CC0E8978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666E3-BBF9-7146-ACB0-406834E3D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0B1D-FC9D-FF53-5388-D8265C27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DB7D7-77CA-B952-2D20-399089654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0C2F-E118-16DE-EA8D-E8EEB339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F4B88-B171-2531-ACCE-195288E5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3E16-6088-A770-5F9E-33C6618F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0A87-2DAA-1500-14BD-B23C01AB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4E750-692C-F6A2-327E-FE3BA5BA9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AD8AC-70AC-AA07-7BC2-36F5AB315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43B4-8C43-6775-98FF-49F8969D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38E9F-D9A7-5BCF-9163-D404E409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8528B-EF89-3646-EBAF-AE97A42F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2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448B-B239-A434-17B7-316B9E7D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96D8-41CF-A411-86D1-E967D734A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A7BEF-013D-51F7-0CF2-BCB06BD6B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4547A-6A8F-DA3F-E46B-A94B84622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FA615-0649-BBC1-2C62-2D34FABFF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7F77D-F74F-1DCB-61C1-863C62B7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F2FD6-610B-810A-B3D1-A868A724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30B72-B6F4-F668-3B13-16E6ED70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9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2E8E-D1F7-70AA-03D0-5FFAFB80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4EA48-4041-6B62-FED2-5C487870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D8E3F-776D-42A9-79DF-CA69286F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05243-CDA8-0A21-0A99-0AF4CE5E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0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9FD122-B643-A0F6-A9BB-39022FA9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9B6A-D2B4-AC68-9D86-F75DC25EE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C5D89-26DC-A8D4-EA16-459BEFBB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1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F00D-DDF7-1D6F-3DB6-09F2FFA4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CC13-A792-4D09-C374-204940CA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0BB1C-11CF-1956-BB0D-AF79A91FE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FC022-9B28-2B55-868A-5E5444A5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645A3-E1B3-49F3-529F-77A8A3EF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96B17-00A7-E75A-008F-98C2B2A7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2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54F9-40B7-B2E5-3365-7ACFCA93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F9011-4BB7-A37C-6A60-4BBB28A34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1824-17B6-C43E-D818-7E83C740E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6DEEB-44A6-546D-5802-68EFC0DC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FD350-1605-8772-BF4F-2C6CC48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6174A-5225-22C0-E526-393409A5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D17A2-71F4-4022-431B-C8E656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008D3-6179-8429-EBC8-FFA7D0548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3ED71-46EC-BA83-A01F-C5FD833F2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F1360-7B6C-3646-A719-291E11BBEC30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A6C9-3CA8-0658-ACDB-24FD5DD16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1C34-5E3D-9097-558D-485BE3561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5541B-FB22-764E-8E50-899708D00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0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EEBB-9C3C-BAB7-0D16-09D6F7826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9ED60-3F9F-7BF9-47ED-DC0B1FC0E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6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BB4EC-9A72-0828-CBA4-634348AD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B24A6A-694C-7C34-554A-2B890163A55B}"/>
              </a:ext>
            </a:extLst>
          </p:cNvPr>
          <p:cNvSpPr txBox="1"/>
          <p:nvPr/>
        </p:nvSpPr>
        <p:spPr>
          <a:xfrm>
            <a:off x="539295" y="1217974"/>
            <a:ext cx="11217276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"/>
                <a:ea typeface="+mn-lt"/>
                <a:cs typeface="+mn-lt"/>
              </a:rPr>
              <a:t>Private interconnect via Equinix Fabric: ECX/Fabric L2 (802.1q) platform for private connect to Azure Express Route and OCI Fast Connect (and other clouds)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"/>
                <a:ea typeface="+mn-lt"/>
                <a:cs typeface="+mn-lt"/>
              </a:rPr>
              <a:t>Separate VRFs per cloud (prod/dev) environments distinct virtual circuits; route leaking can happen at NVA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Segoe UI"/>
                <a:ea typeface="+mn-lt"/>
                <a:cs typeface="+mn-lt"/>
              </a:rPr>
              <a:t>Azure BGP custom communities provide Azure specific routing intelligence; target specific Azure regions</a:t>
            </a:r>
            <a:endParaRPr lang="en-US"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Graphik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Graphik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Segoe UI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1FDF7-D821-7651-10B1-77FC86C62E94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Interconnect Architecture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00B8D3-D33D-4F09-9DE5-63F211884A73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accent2"/>
                </a:solidFill>
                <a:latin typeface="Segoe UI"/>
                <a:cs typeface="Segoe UI"/>
              </a:rPr>
              <a:t>Multi-Cloud Interconnect Considerations</a:t>
            </a:r>
          </a:p>
        </p:txBody>
      </p:sp>
      <p:pic>
        <p:nvPicPr>
          <p:cNvPr id="4" name="Picture 3" descr="A diagram of a cloud computing network&#10;&#10;AI-generated content may be incorrect.">
            <a:extLst>
              <a:ext uri="{FF2B5EF4-FFF2-40B4-BE49-F238E27FC236}">
                <a16:creationId xmlns:a16="http://schemas.microsoft.com/office/drawing/2014/main" id="{8699E9DD-ECEF-D1FE-8F3B-3BB478524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77" y="2636963"/>
            <a:ext cx="9315013" cy="35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4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2E5B-56D3-1635-F950-FD08F5D1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Segoe UI"/>
                <a:cs typeface="Segoe UI"/>
              </a:rPr>
              <a:t>NVA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69941-F109-D6A7-2660-077CE9CD2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4488" y="1014566"/>
            <a:ext cx="3860588" cy="429418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800" b="1">
                <a:latin typeface="Segoe UI"/>
                <a:cs typeface="Segoe UI"/>
              </a:rPr>
              <a:t>Checkpoint NVA VMSS</a:t>
            </a:r>
          </a:p>
          <a:p>
            <a:pPr marL="0" indent="0">
              <a:buNone/>
            </a:pPr>
            <a:endParaRPr lang="en-US" b="1">
              <a:latin typeface="Segoe UI"/>
              <a:cs typeface="Segoe U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32A50-8305-C8D9-F251-7722CCE2B5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  <a:latin typeface="Segoe UI"/>
                <a:cs typeface="Segoe UI"/>
              </a:rPr>
              <a:t>Design Recommendations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1C6550-F0E1-D806-74AF-FB9DD145E150}"/>
              </a:ext>
            </a:extLst>
          </p:cNvPr>
          <p:cNvSpPr txBox="1">
            <a:spLocks/>
          </p:cNvSpPr>
          <p:nvPr/>
        </p:nvSpPr>
        <p:spPr>
          <a:xfrm>
            <a:off x="6314214" y="1014566"/>
            <a:ext cx="3860588" cy="42941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lang="en-US" sz="2000" b="0" kern="1200" dirty="0" smtClean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+mn-cs"/>
              </a:defRPr>
            </a:lvl1pPr>
            <a:lvl2pPr marL="182875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lang="en-US" sz="2000" kern="1200" dirty="0" smtClean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+mn-cs"/>
              </a:defRPr>
            </a:lvl2pPr>
            <a:lvl3pPr marL="365751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raphik" panose="020B0604020202020204" pitchFamily="34" charset="0"/>
              <a:buNone/>
            </a:pPr>
            <a:endParaRPr lang="en-US">
              <a:latin typeface="Segoe UI"/>
              <a:cs typeface="Segoe UI"/>
            </a:endParaRPr>
          </a:p>
          <a:p>
            <a:pPr marL="0" indent="0">
              <a:buNone/>
            </a:pPr>
            <a:r>
              <a:rPr lang="en-US" sz="1800" b="1">
                <a:latin typeface="Segoe UI"/>
                <a:cs typeface="Segoe UI"/>
              </a:rPr>
              <a:t>FortiGate NVA VMSS</a:t>
            </a:r>
          </a:p>
          <a:p>
            <a:pPr marL="0" indent="0">
              <a:buFont typeface="Graphik" panose="020B0604020202020204" pitchFamily="34" charset="0"/>
              <a:buNone/>
            </a:pPr>
            <a:endParaRPr lang="en-US" b="1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1450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ED546-3A0A-E54F-8452-D6BAB4B5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A18DF40-0A1D-6C06-0E97-C0569E89B1A8}"/>
              </a:ext>
            </a:extLst>
          </p:cNvPr>
          <p:cNvSpPr txBox="1"/>
          <p:nvPr/>
        </p:nvSpPr>
        <p:spPr>
          <a:xfrm>
            <a:off x="5584768" y="6717538"/>
            <a:ext cx="11333409" cy="602729"/>
          </a:xfrm>
          <a:prstGeom prst="rect">
            <a:avLst/>
          </a:prstGeom>
          <a:noFill/>
          <a:effectLst>
            <a:reflection endPos="0" dist="50800" dir="5400000" sy="-100000" algn="bl" rotWithShape="0"/>
            <a:softEdge rad="12700"/>
          </a:effectLst>
        </p:spPr>
        <p:txBody>
          <a:bodyPr wrap="square" lIns="91440" tIns="45720" rIns="91440" bIns="45720" anchor="t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200" b="1">
                <a:latin typeface="Segoe UI"/>
                <a:cs typeface="Segoe UI"/>
              </a:rPr>
              <a:t>Alternate Option</a:t>
            </a:r>
          </a:p>
          <a:p>
            <a:pPr>
              <a:spcAft>
                <a:spcPts val="1125"/>
              </a:spcAft>
            </a:pPr>
            <a:endParaRPr lang="en-US" sz="1200" b="1"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19591-1260-F803-D9E8-F76842837658}"/>
              </a:ext>
            </a:extLst>
          </p:cNvPr>
          <p:cNvSpPr txBox="1">
            <a:spLocks/>
          </p:cNvSpPr>
          <p:nvPr/>
        </p:nvSpPr>
        <p:spPr>
          <a:xfrm>
            <a:off x="177530" y="262382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NVA Strategy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168EF-4A4E-1CB2-63DE-20286562908F}"/>
              </a:ext>
            </a:extLst>
          </p:cNvPr>
          <p:cNvSpPr txBox="1"/>
          <p:nvPr/>
        </p:nvSpPr>
        <p:spPr>
          <a:xfrm>
            <a:off x="9015946" y="1049235"/>
            <a:ext cx="2894806" cy="4870564"/>
          </a:xfrm>
          <a:prstGeom prst="rect">
            <a:avLst/>
          </a:prstGeom>
          <a:noFill/>
          <a:effectLst>
            <a:reflection endPos="0" dist="50800" dir="5400000" sy="-100000" algn="bl" rotWithShape="0"/>
            <a:softEdge rad="12700"/>
          </a:effectLst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125"/>
              </a:spcAft>
            </a:pPr>
            <a:r>
              <a:rPr lang="en-US" sz="1200" b="1">
                <a:latin typeface="Segoe UI"/>
                <a:cs typeface="Segoe UI"/>
              </a:rPr>
              <a:t>Check Point VMSS </a:t>
            </a:r>
            <a:r>
              <a:rPr lang="en-US" sz="1200">
                <a:latin typeface="Segoe UI"/>
                <a:cs typeface="Segoe UI"/>
              </a:rPr>
              <a:t>for scalable, security, policy management.</a:t>
            </a:r>
            <a:endParaRPr lang="en-US"/>
          </a:p>
          <a:p>
            <a:pPr marL="231775" indent="-231775">
              <a:spcAft>
                <a:spcPts val="1125"/>
              </a:spcAft>
              <a:buFont typeface="Arial"/>
              <a:buChar char="•"/>
            </a:pPr>
            <a:r>
              <a:rPr lang="en-US" sz="1200">
                <a:latin typeface="Segoe UI"/>
                <a:cs typeface="Segoe UI"/>
              </a:rPr>
              <a:t>VMSS in hub VNets auto-scaling based on traffic demand</a:t>
            </a:r>
          </a:p>
          <a:p>
            <a:pPr marL="231775" indent="-231775">
              <a:spcAft>
                <a:spcPts val="1125"/>
              </a:spcAft>
              <a:buFont typeface="Arial"/>
              <a:buChar char="•"/>
            </a:pPr>
            <a:r>
              <a:rPr lang="en-US" sz="1200">
                <a:latin typeface="Segoe UI"/>
                <a:cs typeface="Segoe UI"/>
              </a:rPr>
              <a:t>Azure Firewall NOT considered due BGP peering functionality</a:t>
            </a:r>
          </a:p>
          <a:p>
            <a:pPr>
              <a:spcAft>
                <a:spcPts val="1125"/>
              </a:spcAft>
            </a:pPr>
            <a:r>
              <a:rPr lang="en-US" sz="1200">
                <a:latin typeface="Segoe UI"/>
                <a:cs typeface="Segoe UI"/>
              </a:rPr>
              <a:t>OR</a:t>
            </a:r>
          </a:p>
          <a:p>
            <a:pPr>
              <a:spcAft>
                <a:spcPts val="1125"/>
              </a:spcAft>
            </a:pPr>
            <a:r>
              <a:rPr lang="en-US" sz="1200" b="1">
                <a:latin typeface="Segoe UI"/>
                <a:cs typeface="Segoe UI"/>
              </a:rPr>
              <a:t>FortiGate VMSS </a:t>
            </a:r>
            <a:endParaRPr lang="en-US" sz="1200">
              <a:latin typeface="Segoe UI"/>
              <a:cs typeface="Segoe UI"/>
            </a:endParaRPr>
          </a:p>
          <a:p>
            <a:pPr marL="228600" indent="-228600">
              <a:spcAft>
                <a:spcPts val="1125"/>
              </a:spcAft>
              <a:buFont typeface="Arial,Sans-Serif"/>
              <a:buChar char="•"/>
            </a:pPr>
            <a:r>
              <a:rPr lang="en-US" sz="1200">
                <a:latin typeface="Segoe UI"/>
                <a:cs typeface="Segoe UI"/>
              </a:rPr>
              <a:t>Works with Cisco SD-WAN policies, Zscaler native integration for L7</a:t>
            </a:r>
          </a:p>
          <a:p>
            <a:pPr marL="228600" indent="-228600">
              <a:spcAft>
                <a:spcPts val="1125"/>
              </a:spcAft>
              <a:buFont typeface="Arial,Sans-Serif"/>
              <a:buChar char="•"/>
            </a:pPr>
            <a:r>
              <a:rPr lang="en-US" sz="1200">
                <a:latin typeface="Segoe UI"/>
                <a:cs typeface="Segoe UI"/>
              </a:rPr>
              <a:t>Terraform, REST API and Ansible modules enable IaC deployments </a:t>
            </a:r>
          </a:p>
          <a:p>
            <a:pPr marL="228600" indent="-228600">
              <a:spcAft>
                <a:spcPts val="1125"/>
              </a:spcAft>
              <a:buFont typeface="Arial,Sans-Serif"/>
              <a:buChar char="•"/>
            </a:pPr>
            <a:r>
              <a:rPr lang="en-US" sz="1200">
                <a:latin typeface="Segoe UI"/>
                <a:cs typeface="Segoe UI"/>
              </a:rPr>
              <a:t>eBGP peering with Azure Route Server route exchange between on-prem MPLS core(s)</a:t>
            </a:r>
          </a:p>
          <a:p>
            <a:pPr marL="228600" indent="-228600">
              <a:spcAft>
                <a:spcPts val="1125"/>
              </a:spcAft>
              <a:buFont typeface="Arial,Sans-Serif"/>
              <a:buChar char="•"/>
            </a:pPr>
            <a:r>
              <a:rPr lang="en-US" sz="1200">
                <a:latin typeface="Segoe UI"/>
                <a:cs typeface="Segoe UI"/>
              </a:rPr>
              <a:t>VMSS scaling based on metrics (CPU, memory, session count, </a:t>
            </a:r>
            <a:r>
              <a:rPr lang="en-US" sz="1200" err="1">
                <a:latin typeface="Segoe UI"/>
                <a:cs typeface="Segoe UI"/>
              </a:rPr>
              <a:t>etc</a:t>
            </a:r>
            <a:r>
              <a:rPr lang="en-US" sz="1200">
                <a:latin typeface="Segoe UI"/>
                <a:cs typeface="Segoe UI"/>
              </a:rPr>
              <a:t>)</a:t>
            </a:r>
            <a:endParaRPr lang="en-US"/>
          </a:p>
          <a:p>
            <a:pPr>
              <a:spcAft>
                <a:spcPts val="1125"/>
              </a:spcAft>
            </a:pPr>
            <a:endParaRPr lang="en-US" sz="1200">
              <a:latin typeface="Segoe UI"/>
              <a:cs typeface="Segoe U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7DB3E-24C1-5D66-E003-9CF051F6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" y="831668"/>
            <a:ext cx="8870694" cy="567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7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954A-B726-A396-E166-6C99A150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C8BB33-184E-BA0C-E8C6-FD0601EB61E2}"/>
              </a:ext>
            </a:extLst>
          </p:cNvPr>
          <p:cNvSpPr txBox="1"/>
          <p:nvPr/>
        </p:nvSpPr>
        <p:spPr>
          <a:xfrm>
            <a:off x="8970027" y="1996929"/>
            <a:ext cx="2870635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ea typeface="+mn-lt"/>
                <a:cs typeface="Segoe UI"/>
              </a:rPr>
              <a:t>Deploy DNS forwarder VMs in Hub VNet, configure conditional forwarding to on-premises</a:t>
            </a: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Azure private DNS zones to all </a:t>
            </a:r>
            <a:r>
              <a:rPr lang="en-US" sz="1400" err="1">
                <a:latin typeface="Segoe UI"/>
                <a:ea typeface="+mn-lt"/>
                <a:cs typeface="+mn-lt"/>
              </a:rPr>
              <a:t>VNets</a:t>
            </a:r>
            <a:endParaRPr lang="en-US" sz="1400" err="1">
              <a:latin typeface="Segoe UI"/>
              <a:cs typeface="Segoe UI"/>
            </a:endParaRPr>
          </a:p>
          <a:p>
            <a:pPr defTabSz="228600">
              <a:spcAft>
                <a:spcPts val="1200"/>
              </a:spcAft>
            </a:pP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b="1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Segoe UI"/>
              <a:cs typeface="Segoe U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5DF42C-A7DB-B25F-0BA8-417CE0CD85D7}"/>
              </a:ext>
            </a:extLst>
          </p:cNvPr>
          <p:cNvSpPr txBox="1">
            <a:spLocks/>
          </p:cNvSpPr>
          <p:nvPr/>
        </p:nvSpPr>
        <p:spPr>
          <a:xfrm>
            <a:off x="153749" y="204016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>
              <a:latin typeface="Segoe UI"/>
              <a:cs typeface="Segoe U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7F0847-04DC-16F5-3926-0A461945E513}"/>
              </a:ext>
            </a:extLst>
          </p:cNvPr>
          <p:cNvSpPr txBox="1">
            <a:spLocks/>
          </p:cNvSpPr>
          <p:nvPr/>
        </p:nvSpPr>
        <p:spPr>
          <a:xfrm>
            <a:off x="301827" y="797205"/>
            <a:ext cx="5459858" cy="2913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>
                <a:latin typeface="Segoe UI"/>
                <a:cs typeface="Segoe UI"/>
              </a:rPr>
              <a:t>Design Considerations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602948D4-93DB-F51A-E825-8C16C189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8" y="1194934"/>
            <a:ext cx="8707812" cy="469717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3BA0CC-4C25-9FC5-53C0-2EBD3E62F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209" y="344592"/>
            <a:ext cx="11430001" cy="38404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>
                <a:latin typeface="Segoe UI"/>
                <a:cs typeface="Segoe UI"/>
              </a:rPr>
              <a:t>Azure DNS Services</a:t>
            </a:r>
          </a:p>
        </p:txBody>
      </p:sp>
    </p:spTree>
    <p:extLst>
      <p:ext uri="{BB962C8B-B14F-4D97-AF65-F5344CB8AC3E}">
        <p14:creationId xmlns:p14="http://schemas.microsoft.com/office/powerpoint/2010/main" val="316524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29D90-1752-237F-1C56-6C95C22E1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AF673F7-BBAE-6E10-F67D-A7BFF4F33337}"/>
              </a:ext>
            </a:extLst>
          </p:cNvPr>
          <p:cNvSpPr txBox="1">
            <a:spLocks/>
          </p:cNvSpPr>
          <p:nvPr/>
        </p:nvSpPr>
        <p:spPr>
          <a:xfrm>
            <a:off x="205999" y="1285109"/>
            <a:ext cx="7019365" cy="41068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Segoe UI"/>
                <a:cs typeface="Segoe UI"/>
              </a:rPr>
              <a:t>Option 1: Internet Egress via </a:t>
            </a:r>
            <a:r>
              <a:rPr lang="en-US" sz="1800" b="1" dirty="0" err="1">
                <a:latin typeface="Segoe UI"/>
                <a:cs typeface="Segoe UI"/>
              </a:rPr>
              <a:t>NewCo</a:t>
            </a:r>
            <a:r>
              <a:rPr lang="en-US" sz="1800" b="1" dirty="0">
                <a:latin typeface="Segoe UI"/>
                <a:cs typeface="Segoe UI"/>
              </a:rPr>
              <a:t> Azure Cloud (Recommended)</a:t>
            </a:r>
            <a:endParaRPr lang="en-US" sz="1800" dirty="0">
              <a:latin typeface="Segoe UI"/>
              <a:cs typeface="Segoe UI"/>
            </a:endParaRPr>
          </a:p>
          <a:p>
            <a:pPr marL="742950" lvl="1" indent="-285750">
              <a:buFont typeface="Graphik,Sans-Serif"/>
              <a:buChar char="–"/>
            </a:pPr>
            <a:r>
              <a:rPr lang="en-US" sz="1600" dirty="0">
                <a:latin typeface="Segoe UI"/>
                <a:cs typeface="Segoe UI"/>
              </a:rPr>
              <a:t>This solution provides immediate access to established security policies, threat intelligence, and logging (via NVA) deployed in Azure</a:t>
            </a:r>
            <a:endParaRPr lang="en-US" dirty="0"/>
          </a:p>
          <a:p>
            <a:pPr marL="0" indent="0">
              <a:buNone/>
            </a:pPr>
            <a:r>
              <a:rPr lang="en-US" sz="1800" b="1" dirty="0">
                <a:latin typeface="Segoe UI"/>
                <a:cs typeface="Segoe UI"/>
              </a:rPr>
              <a:t>Option 2:  Internet Egress via </a:t>
            </a:r>
            <a:r>
              <a:rPr lang="en-US" sz="1800" b="1" dirty="0" err="1">
                <a:latin typeface="Segoe UI"/>
                <a:cs typeface="Segoe UI"/>
              </a:rPr>
              <a:t>NewCo</a:t>
            </a:r>
            <a:r>
              <a:rPr lang="en-US" sz="1800" b="1" dirty="0">
                <a:latin typeface="Segoe UI"/>
                <a:cs typeface="Segoe UI"/>
              </a:rPr>
              <a:t> SDWAN DIA:</a:t>
            </a:r>
            <a:endParaRPr lang="en-US" dirty="0"/>
          </a:p>
          <a:p>
            <a:pPr marL="742950" lvl="1" indent="-285750">
              <a:buFont typeface="Graphik"/>
              <a:buChar char="–"/>
            </a:pPr>
            <a:r>
              <a:rPr lang="en-US" sz="1600" dirty="0">
                <a:latin typeface="Segoe UI"/>
                <a:cs typeface="Segoe UI"/>
              </a:rPr>
              <a:t>This solution provides access to established security policies, threat intelligence, and centralized logging infrastructure deployed on-prem with SD-WAN control</a:t>
            </a:r>
          </a:p>
          <a:p>
            <a:pPr marL="0" indent="0">
              <a:buNone/>
            </a:pPr>
            <a:r>
              <a:rPr lang="en-US" sz="1800" b="1" dirty="0">
                <a:latin typeface="Segoe UI"/>
                <a:cs typeface="Segoe UI"/>
              </a:rPr>
              <a:t>Option 3:  </a:t>
            </a:r>
            <a:r>
              <a:rPr lang="en-US" sz="1800" b="1" dirty="0" err="1">
                <a:latin typeface="Segoe UI"/>
                <a:cs typeface="Segoe UI"/>
              </a:rPr>
              <a:t>NewCo</a:t>
            </a:r>
            <a:r>
              <a:rPr lang="en-US" sz="1800" b="1" dirty="0">
                <a:latin typeface="Segoe UI"/>
                <a:cs typeface="Segoe UI"/>
              </a:rPr>
              <a:t> Internet Egress via Existing </a:t>
            </a:r>
            <a:r>
              <a:rPr lang="en-US" sz="1800" b="1" dirty="0" err="1">
                <a:latin typeface="Segoe UI"/>
                <a:cs typeface="Segoe UI"/>
              </a:rPr>
              <a:t>OldCo</a:t>
            </a:r>
            <a:r>
              <a:rPr lang="en-US" sz="1800" b="1" dirty="0">
                <a:latin typeface="Segoe UI"/>
                <a:cs typeface="Segoe UI"/>
              </a:rPr>
              <a:t> DIA</a:t>
            </a:r>
            <a:endParaRPr lang="en-US" sz="1200" dirty="0">
              <a:latin typeface="Graphik"/>
              <a:cs typeface="Segoe UI"/>
            </a:endParaRPr>
          </a:p>
          <a:p>
            <a:pPr marL="742950" lvl="1" indent="-285750">
              <a:buFont typeface="Graphik,Sans-Serif"/>
              <a:buChar char="–"/>
            </a:pPr>
            <a:r>
              <a:rPr lang="en-US" sz="1600" dirty="0" err="1">
                <a:latin typeface="Segoe UI"/>
                <a:cs typeface="Segoe UI"/>
              </a:rPr>
              <a:t>NewCo</a:t>
            </a:r>
            <a:r>
              <a:rPr lang="en-US" sz="1600" dirty="0">
                <a:latin typeface="Segoe UI"/>
                <a:cs typeface="Segoe UI"/>
              </a:rPr>
              <a:t> workloads leverages existing </a:t>
            </a:r>
            <a:r>
              <a:rPr lang="en-US" sz="1600" dirty="0" err="1">
                <a:latin typeface="Segoe UI"/>
                <a:cs typeface="Segoe UI"/>
              </a:rPr>
              <a:t>NewCo</a:t>
            </a:r>
            <a:r>
              <a:rPr lang="en-US" sz="1600" dirty="0">
                <a:latin typeface="Segoe UI"/>
                <a:cs typeface="Segoe UI"/>
              </a:rPr>
              <a:t> Azure tenant internet egress points (Azure </a:t>
            </a:r>
            <a:r>
              <a:rPr lang="en-US" sz="1600" dirty="0" err="1">
                <a:latin typeface="Segoe UI"/>
                <a:cs typeface="Segoe UI"/>
              </a:rPr>
              <a:t>OldCo</a:t>
            </a:r>
            <a:r>
              <a:rPr lang="en-US" sz="1600" dirty="0">
                <a:latin typeface="Segoe UI"/>
                <a:cs typeface="Segoe UI"/>
              </a:rPr>
              <a:t>) for outbound connectivity rather than establishing dedicated internet breakouts</a:t>
            </a:r>
          </a:p>
          <a:p>
            <a:pPr marL="742950" lvl="1" indent="-285750">
              <a:buFont typeface="Graphik,Sans-Serif"/>
              <a:buChar char="–"/>
            </a:pPr>
            <a:endParaRPr lang="en-US" sz="1200" dirty="0">
              <a:latin typeface="Segoe UI"/>
              <a:cs typeface="Segoe UI"/>
            </a:endParaRPr>
          </a:p>
          <a:p>
            <a:pPr lvl="1"/>
            <a:endParaRPr lang="en-US" sz="1800" dirty="0"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50937-5551-3788-84D1-5CEF24BB1680}"/>
              </a:ext>
            </a:extLst>
          </p:cNvPr>
          <p:cNvSpPr txBox="1">
            <a:spLocks/>
          </p:cNvSpPr>
          <p:nvPr/>
        </p:nvSpPr>
        <p:spPr>
          <a:xfrm>
            <a:off x="105851" y="190954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Internet Egress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67E263-DF9F-0125-AB8D-E390B911C823}"/>
              </a:ext>
            </a:extLst>
          </p:cNvPr>
          <p:cNvSpPr txBox="1">
            <a:spLocks/>
          </p:cNvSpPr>
          <p:nvPr/>
        </p:nvSpPr>
        <p:spPr>
          <a:xfrm>
            <a:off x="104738" y="689147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Design Considerations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EF332E-E75C-EBC9-B861-90BA9241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86" y="191588"/>
            <a:ext cx="4370046" cy="61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8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20CC2-0862-005D-4ACA-0DFAEA955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48F85-37F9-689A-BE11-7F805CCCBC8B}"/>
              </a:ext>
            </a:extLst>
          </p:cNvPr>
          <p:cNvSpPr txBox="1"/>
          <p:nvPr/>
        </p:nvSpPr>
        <p:spPr>
          <a:xfrm>
            <a:off x="261258" y="1580606"/>
            <a:ext cx="396698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</a:rPr>
              <a:t>Azure Front Door with Private Link (PL) and spoke LB </a:t>
            </a:r>
            <a:endParaRPr lang="en-US"/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</a:rPr>
              <a:t>No hub transit for Internet ingress or hair-pinning through NVAs</a:t>
            </a:r>
            <a:endParaRPr lang="en-US"/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</a:rPr>
              <a:t> Security at the edge using WAF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</a:rPr>
              <a:t>Traffic uses Microsoft backbone</a:t>
            </a:r>
            <a:endParaRPr lang="en-US">
              <a:latin typeface="Graphik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Segoe UI"/>
                <a:cs typeface="Segoe UI"/>
              </a:rPr>
              <a:t>Anycast edges for availability and failover.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9BF092-DDB4-8FFD-CA83-7F107EC7878B}"/>
              </a:ext>
            </a:extLst>
          </p:cNvPr>
          <p:cNvSpPr txBox="1">
            <a:spLocks/>
          </p:cNvSpPr>
          <p:nvPr/>
        </p:nvSpPr>
        <p:spPr>
          <a:xfrm>
            <a:off x="262606" y="217079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Internet Ingress Strategy (Post-TSA)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958471-39F2-2413-2007-CDB8BDFFF215}"/>
              </a:ext>
            </a:extLst>
          </p:cNvPr>
          <p:cNvSpPr txBox="1">
            <a:spLocks/>
          </p:cNvSpPr>
          <p:nvPr/>
        </p:nvSpPr>
        <p:spPr>
          <a:xfrm>
            <a:off x="172115" y="641249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Design Considerations</a:t>
            </a:r>
          </a:p>
        </p:txBody>
      </p:sp>
      <p:pic>
        <p:nvPicPr>
          <p:cNvPr id="9" name="Picture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60B9246-F001-A61A-3B5B-B688A263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96" y="1211072"/>
            <a:ext cx="7735810" cy="489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7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C9E47A-05A8-46DD-978A-670121E55F97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Remote Access </a:t>
            </a:r>
          </a:p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6ACFD8-1EF6-684F-ECD3-CF5951B7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171"/>
          <a:stretch>
            <a:fillRect/>
          </a:stretch>
        </p:blipFill>
        <p:spPr>
          <a:xfrm>
            <a:off x="1249079" y="934948"/>
            <a:ext cx="9693841" cy="50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5F54F-4CA6-02CD-BFF2-236E2A25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33156E8-4966-7672-A010-33178FB1C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168" y="934948"/>
            <a:ext cx="8412744" cy="5234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7AD1B3-2968-40EE-3CE2-014331C81BA5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Remote Access </a:t>
            </a:r>
          </a:p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 structure">
            <a:extLst>
              <a:ext uri="{FF2B5EF4-FFF2-40B4-BE49-F238E27FC236}">
                <a16:creationId xmlns:a16="http://schemas.microsoft.com/office/drawing/2014/main" id="{6C7DB8A2-5258-1F70-6D26-60029AA6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8" y="1097278"/>
            <a:ext cx="7377418" cy="4799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86D31-4907-ECEB-824A-F077144F2444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Segoe UI"/>
                <a:cs typeface="Segoe UI"/>
              </a:rPr>
              <a:t>Observability and Monitoring</a:t>
            </a:r>
            <a:endParaRPr lang="en-US">
              <a:latin typeface="Segoe UI"/>
              <a:cs typeface="Segoe UI"/>
            </a:endParaRPr>
          </a:p>
          <a:p>
            <a:r>
              <a:rPr lang="en-US" sz="1800" b="0">
                <a:latin typeface="Segoe UI"/>
                <a:cs typeface="Segoe UI"/>
              </a:rPr>
              <a:t>Core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D97DB-E842-5DAF-2782-D62FBED26D96}"/>
              </a:ext>
            </a:extLst>
          </p:cNvPr>
          <p:cNvSpPr txBox="1"/>
          <p:nvPr/>
        </p:nvSpPr>
        <p:spPr>
          <a:xfrm>
            <a:off x="8068826" y="1074509"/>
            <a:ext cx="397211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sz="1400" b="1" dirty="0">
                <a:latin typeface="Segoe UI"/>
                <a:cs typeface="Segoe UI"/>
              </a:rPr>
              <a:t>Option 1: Hybrid Extension of On-Premises Solution</a:t>
            </a:r>
            <a:r>
              <a:rPr lang="en-US" sz="1400" dirty="0">
                <a:latin typeface="Segoe UI"/>
                <a:cs typeface="Segoe UI"/>
              </a:rPr>
              <a:t>​</a:t>
            </a:r>
          </a:p>
          <a:p>
            <a:pPr marL="228600" indent="-228600" defTabSz="228600">
              <a:spcAft>
                <a:spcPts val="1200"/>
              </a:spcAft>
              <a:buFont typeface=""/>
              <a:buChar char="•"/>
            </a:pPr>
            <a:r>
              <a:rPr lang="en-US" sz="1400" dirty="0">
                <a:latin typeface="Segoe UI"/>
                <a:cs typeface="Arial"/>
              </a:rPr>
              <a:t>Federated Monitoring with the existing monitoring stack: Extend current Prometheus/Grafana/Splunk infrastructure to Azure through Azure Monitor integration and Prometheus federation to exporter/collectors </a:t>
            </a:r>
            <a:r>
              <a:rPr lang="en-US" sz="1400" i="1" dirty="0">
                <a:latin typeface="Segoe UI"/>
                <a:cs typeface="Arial"/>
              </a:rPr>
              <a:t>Azure​</a:t>
            </a:r>
          </a:p>
          <a:p>
            <a:pPr defTabSz="228600">
              <a:spcAft>
                <a:spcPts val="1200"/>
              </a:spcAft>
            </a:pPr>
            <a:r>
              <a:rPr lang="en-US" sz="1400" i="1" dirty="0">
                <a:latin typeface="Segoe UI"/>
                <a:cs typeface="Segoe UI"/>
              </a:rPr>
              <a:t>​</a:t>
            </a:r>
            <a:r>
              <a:rPr lang="en-US" sz="1400" b="1" dirty="0">
                <a:latin typeface="Segoe UI"/>
                <a:cs typeface="Segoe UI"/>
              </a:rPr>
              <a:t>Option 2: Azure-Native Observability with Hybrid Integration</a:t>
            </a:r>
            <a:r>
              <a:rPr lang="en-US" sz="1400" dirty="0">
                <a:latin typeface="Segoe UI"/>
                <a:cs typeface="Segoe UI"/>
              </a:rPr>
              <a:t>​</a:t>
            </a:r>
          </a:p>
          <a:p>
            <a:pPr marL="228600" indent="-228600" defTabSz="228600">
              <a:spcAft>
                <a:spcPts val="1200"/>
              </a:spcAft>
              <a:buFont typeface=""/>
              <a:buChar char="•"/>
            </a:pPr>
            <a:r>
              <a:rPr lang="en-US" sz="1400" dirty="0">
                <a:latin typeface="Segoe UI"/>
                <a:cs typeface="Arial"/>
              </a:rPr>
              <a:t>Implement Azure Monitor, Log Analytics, and Application Insights platform for all Azure resources with data federation to on-premises Splunk/Prometheus. ​</a:t>
            </a:r>
          </a:p>
          <a:p>
            <a:pPr marL="228600" indent="-228600" defTabSz="228600">
              <a:spcAft>
                <a:spcPts val="1200"/>
              </a:spcAft>
              <a:buFont typeface=""/>
              <a:buChar char="•"/>
            </a:pPr>
            <a:r>
              <a:rPr lang="en-US" sz="1400" dirty="0">
                <a:latin typeface="Segoe UI"/>
                <a:cs typeface="Arial"/>
              </a:rPr>
              <a:t>This design consideration utilizes native Azure capabilities, automated scaling insights, and integration while implementing custom logic apps and Azure Functions to replicate critical metrics to existing Prometheus instances</a:t>
            </a:r>
          </a:p>
        </p:txBody>
      </p:sp>
    </p:spTree>
    <p:extLst>
      <p:ext uri="{BB962C8B-B14F-4D97-AF65-F5344CB8AC3E}">
        <p14:creationId xmlns:p14="http://schemas.microsoft.com/office/powerpoint/2010/main" val="39574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DE8EB-4E71-D277-37C4-A13B29DC3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113E44-5747-A67C-59BB-A4D790AE7341}"/>
              </a:ext>
            </a:extLst>
          </p:cNvPr>
          <p:cNvSpPr txBox="1">
            <a:spLocks/>
          </p:cNvSpPr>
          <p:nvPr/>
        </p:nvSpPr>
        <p:spPr>
          <a:xfrm>
            <a:off x="8931988" y="790668"/>
            <a:ext cx="3135087" cy="280556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  <a:buFont typeface="+mj-lt"/>
              <a:buChar char="•"/>
            </a:pPr>
            <a:r>
              <a:rPr lang="en-US" sz="1400" b="1" dirty="0">
                <a:latin typeface="Segoe UI"/>
                <a:cs typeface="Segoe UI"/>
              </a:rPr>
              <a:t>Spoke to Spoke Encryption</a:t>
            </a:r>
            <a:r>
              <a:rPr lang="en-US" sz="1400" dirty="0">
                <a:latin typeface="Segoe UI"/>
                <a:cs typeface="Segoe UI"/>
              </a:rPr>
              <a:t> - TLS for hub-to-spoke and spoke-to-spoke traffic </a:t>
            </a:r>
            <a:endParaRPr lang="en-US" sz="1400" dirty="0"/>
          </a:p>
          <a:p>
            <a:pPr>
              <a:spcAft>
                <a:spcPts val="1800"/>
              </a:spcAft>
              <a:buFont typeface="+mj-lt"/>
              <a:buChar char="•"/>
            </a:pPr>
            <a:r>
              <a:rPr lang="en-US" sz="1400" b="1" dirty="0">
                <a:latin typeface="Segoe UI"/>
                <a:cs typeface="Segoe UI"/>
              </a:rPr>
              <a:t>On-Premises to Cloud Encryption</a:t>
            </a:r>
            <a:r>
              <a:rPr lang="en-US" sz="1400" dirty="0">
                <a:latin typeface="Segoe UI"/>
                <a:cs typeface="Segoe UI"/>
              </a:rPr>
              <a:t> - ExpressRoute with additional TLS layer </a:t>
            </a:r>
          </a:p>
          <a:p>
            <a:pPr>
              <a:spcAft>
                <a:spcPts val="1800"/>
              </a:spcAft>
              <a:buFont typeface="+mj-lt"/>
              <a:buChar char="•"/>
            </a:pPr>
            <a:r>
              <a:rPr lang="en-US" sz="1400" b="1" dirty="0">
                <a:latin typeface="Segoe UI"/>
                <a:cs typeface="Segoe UI"/>
              </a:rPr>
              <a:t>Cross-Tenant Security Enforcement</a:t>
            </a:r>
            <a:r>
              <a:rPr lang="en-US" sz="1400" dirty="0">
                <a:latin typeface="Segoe UI"/>
                <a:cs typeface="Segoe UI"/>
              </a:rPr>
              <a:t> - Mandatory encryption for </a:t>
            </a:r>
            <a:r>
              <a:rPr lang="en-US" sz="1400" dirty="0" err="1">
                <a:latin typeface="Segoe UI"/>
                <a:cs typeface="Segoe UI"/>
              </a:rPr>
              <a:t>NewCo</a:t>
            </a:r>
            <a:r>
              <a:rPr lang="en-US" sz="1400" dirty="0">
                <a:latin typeface="Segoe UI"/>
                <a:cs typeface="Segoe UI"/>
              </a:rPr>
              <a:t>/</a:t>
            </a:r>
            <a:r>
              <a:rPr lang="en-US" sz="1400" dirty="0" err="1">
                <a:latin typeface="Segoe UI"/>
                <a:cs typeface="Segoe UI"/>
              </a:rPr>
              <a:t>OldCo</a:t>
            </a:r>
            <a:r>
              <a:rPr lang="en-US" sz="1400" dirty="0">
                <a:latin typeface="Segoe UI"/>
                <a:cs typeface="Segoe UI"/>
              </a:rPr>
              <a:t> tenant services </a:t>
            </a:r>
          </a:p>
          <a:p>
            <a:pPr>
              <a:spcAft>
                <a:spcPts val="1800"/>
              </a:spcAft>
              <a:buFont typeface="+mj-lt"/>
              <a:buChar char="•"/>
            </a:pPr>
            <a:r>
              <a:rPr lang="en-US" sz="1400" b="1" dirty="0">
                <a:latin typeface="Segoe UI"/>
                <a:cs typeface="Segoe UI"/>
              </a:rPr>
              <a:t>Azure Key Vault</a:t>
            </a:r>
            <a:r>
              <a:rPr lang="en-US" sz="1400" dirty="0">
                <a:latin typeface="Segoe UI"/>
                <a:cs typeface="Segoe UI"/>
              </a:rPr>
              <a:t>  - Centralized management</a:t>
            </a:r>
          </a:p>
          <a:p>
            <a:pPr>
              <a:spcAft>
                <a:spcPts val="1800"/>
              </a:spcAft>
            </a:pPr>
            <a:r>
              <a:rPr lang="en-US" sz="1400" b="1" dirty="0">
                <a:latin typeface="Segoe UI"/>
                <a:cs typeface="Segoe UI"/>
              </a:rPr>
              <a:t>Check Point</a:t>
            </a:r>
            <a:r>
              <a:rPr lang="en-US" sz="1400" dirty="0">
                <a:latin typeface="Segoe UI"/>
                <a:cs typeface="Segoe UI"/>
              </a:rPr>
              <a:t> performs TLS/SSL inspection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86DAB-DC07-0457-11BF-EC01B93EBB49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Network Encryption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42EEBF-7FBF-7227-51F5-36FBC5087969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Core Elements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2C440B-2867-5747-B83F-970FF7B7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5" y="1079863"/>
            <a:ext cx="879239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B481E84-561C-71E1-56B0-C38568F5F965}"/>
              </a:ext>
            </a:extLst>
          </p:cNvPr>
          <p:cNvSpPr txBox="1">
            <a:spLocks/>
          </p:cNvSpPr>
          <p:nvPr/>
        </p:nvSpPr>
        <p:spPr>
          <a:xfrm>
            <a:off x="1946743" y="305405"/>
            <a:ext cx="8895430" cy="81488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-US" sz="3600">
                <a:latin typeface="Segoe UI" panose="020B0502040204020203" pitchFamily="34" charset="0"/>
                <a:cs typeface="Segoe UI" panose="020B0502040204020203" pitchFamily="34" charset="0"/>
              </a:rPr>
              <a:t>Network Topology and Connectivity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E2018-AF3B-35F6-DCD2-97ECC6075F62}"/>
              </a:ext>
            </a:extLst>
          </p:cNvPr>
          <p:cNvSpPr txBox="1">
            <a:spLocks/>
          </p:cNvSpPr>
          <p:nvPr/>
        </p:nvSpPr>
        <p:spPr>
          <a:xfrm>
            <a:off x="1211670" y="851881"/>
            <a:ext cx="9144000" cy="536825"/>
          </a:xfrm>
          <a:prstGeom prst="rect">
            <a:avLst/>
          </a:prstGeom>
        </p:spPr>
        <p:txBody>
          <a:bodyPr/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Azure Foundation Architecture and Hybrid Integration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B3A77-1149-CF9A-26BE-0C1C593B5532}"/>
              </a:ext>
            </a:extLst>
          </p:cNvPr>
          <p:cNvSpPr txBox="1"/>
          <p:nvPr/>
        </p:nvSpPr>
        <p:spPr>
          <a:xfrm>
            <a:off x="1168127" y="2123970"/>
            <a:ext cx="879211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Segoe UI"/>
                <a:cs typeface="Segoe UI"/>
              </a:rPr>
              <a:t>Purpose: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/>
                <a:cs typeface="Segoe UI"/>
              </a:rPr>
              <a:t>The next sections provide design considerations based on best practices, Microsoft CAF and Accenture team accumulated experiences implementing Azure network architectures. Additionally, the sections addressing design decisions is based on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Segoe UI"/>
                <a:cs typeface="Segoe UI"/>
              </a:rPr>
              <a:t>ongoing discovery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/>
                <a:cs typeface="Segoe UI"/>
              </a:rPr>
              <a:t>with Accenture and </a:t>
            </a:r>
            <a:r>
              <a:rPr lang="en-US" dirty="0" err="1">
                <a:solidFill>
                  <a:srgbClr val="000000"/>
                </a:solidFill>
                <a:latin typeface="Segoe UI"/>
                <a:cs typeface="Segoe UI"/>
              </a:rPr>
              <a:t>NewCo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/>
                <a:cs typeface="Segoe UI"/>
              </a:rPr>
              <a:t> team members. </a:t>
            </a:r>
            <a:endParaRPr lang="en-US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044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B81EB-5EF3-477F-267F-04032CDD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15BB829-008A-F78F-B6C9-83A1BF4D5CA6}"/>
              </a:ext>
            </a:extLst>
          </p:cNvPr>
          <p:cNvGraphicFramePr>
            <a:graphicFrameLocks noGrp="1"/>
          </p:cNvGraphicFramePr>
          <p:nvPr/>
        </p:nvGraphicFramePr>
        <p:xfrm>
          <a:off x="632720" y="1251572"/>
          <a:ext cx="10786967" cy="474098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4681800">
                  <a:extLst>
                    <a:ext uri="{9D8B030D-6E8A-4147-A177-3AD203B41FA5}">
                      <a16:colId xmlns:a16="http://schemas.microsoft.com/office/drawing/2014/main" val="4004515002"/>
                    </a:ext>
                  </a:extLst>
                </a:gridCol>
                <a:gridCol w="6105167">
                  <a:extLst>
                    <a:ext uri="{9D8B030D-6E8A-4147-A177-3AD203B41FA5}">
                      <a16:colId xmlns:a16="http://schemas.microsoft.com/office/drawing/2014/main" val="400852345"/>
                    </a:ext>
                  </a:extLst>
                </a:gridCol>
              </a:tblGrid>
              <a:tr h="624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Network Segmentation Strategy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Implementation Details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56556"/>
                  </a:ext>
                </a:extLst>
              </a:tr>
              <a:tr h="940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Hub-Spoke Isolation with Centralized Security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All spoke vnets connected to hub through vnet peering with User-Defined Routes (UDRs) forcing traffic through Check Point CloudGuard VMSS firewalls for inspection, logging, and policy enforcement before reaching destinations</a:t>
                      </a:r>
                    </a:p>
                    <a:p>
                      <a:pPr>
                        <a:buNone/>
                      </a:pP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3081087637"/>
                  </a:ext>
                </a:extLst>
              </a:tr>
              <a:tr h="940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Zero Trust Spoke-to-Spoke Communication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Direct spoke-to-spoke connectivity prohibited through disabled gateway route propagation and explicit firewall rules required for any inter-spoke communication, ensuring complete traffic visibility and granular access control</a:t>
                      </a:r>
                    </a:p>
                    <a:p>
                      <a:pPr>
                        <a:buNone/>
                      </a:pP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557406283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Environment-Based Network Boundaries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Production and non-production environments maintained in separate hub vnets with dedicated ExpressRoute circuits and firewall instances, preventing cross-environment traffic except through approved firewall policies with comprehensive audit logging</a:t>
                      </a:r>
                    </a:p>
                    <a:p>
                      <a:pPr>
                        <a:buNone/>
                      </a:pP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25798349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Private IP Enforcement and Public Access Control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Azure Policy prohibits public IP creation on resources with all internet egress routed through hub firewalls via 0.0.0.0/0 UDR configurations, while internet ingress limited to specific application spokes through Azure Front Door with WAF integration</a:t>
                      </a:r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58802" marR="58802" marT="29401" marB="29401" anchor="ctr"/>
                </a:tc>
                <a:extLst>
                  <a:ext uri="{0D108BD9-81ED-4DB2-BD59-A6C34878D82A}">
                    <a16:rowId xmlns:a16="http://schemas.microsoft.com/office/drawing/2014/main" val="100038634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2A6FA2-AA24-5934-BF5E-896709663A63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Network Segregation Strategy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7FFAAB-9720-006B-1976-8AD89D02DB5B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Core Elements </a:t>
            </a:r>
          </a:p>
        </p:txBody>
      </p:sp>
    </p:spTree>
    <p:extLst>
      <p:ext uri="{BB962C8B-B14F-4D97-AF65-F5344CB8AC3E}">
        <p14:creationId xmlns:p14="http://schemas.microsoft.com/office/powerpoint/2010/main" val="98877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93906-CDB1-C420-DFE0-EF2E91E0C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5705B7-B05D-270E-A990-CEC5FA0AED65}"/>
              </a:ext>
            </a:extLst>
          </p:cNvPr>
          <p:cNvSpPr txBox="1"/>
          <p:nvPr/>
        </p:nvSpPr>
        <p:spPr>
          <a:xfrm>
            <a:off x="-3635298" y="34345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628CB4-8E0A-5FC6-CFCF-D742F51F70C7}"/>
              </a:ext>
            </a:extLst>
          </p:cNvPr>
          <p:cNvSpPr txBox="1">
            <a:spLocks/>
          </p:cNvSpPr>
          <p:nvPr/>
        </p:nvSpPr>
        <p:spPr>
          <a:xfrm>
            <a:off x="3478842" y="2447567"/>
            <a:ext cx="5234315" cy="98143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Questions and Feedback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67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4D63-BC83-8BEA-2672-05A755B3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FAE6B2-0CE3-52ED-50DD-6BB633C81979}"/>
              </a:ext>
            </a:extLst>
          </p:cNvPr>
          <p:cNvSpPr txBox="1"/>
          <p:nvPr/>
        </p:nvSpPr>
        <p:spPr>
          <a:xfrm>
            <a:off x="-3635298" y="34345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DD3536-D0B5-A367-50F6-F890044245EE}"/>
              </a:ext>
            </a:extLst>
          </p:cNvPr>
          <p:cNvSpPr txBox="1">
            <a:spLocks/>
          </p:cNvSpPr>
          <p:nvPr/>
        </p:nvSpPr>
        <p:spPr>
          <a:xfrm>
            <a:off x="4721220" y="2809697"/>
            <a:ext cx="2749560" cy="61930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Next Steps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3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513D-A8AA-788D-29E4-356216F9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6C32F-BEDE-0070-4D6C-68E6FF57B16C}"/>
              </a:ext>
            </a:extLst>
          </p:cNvPr>
          <p:cNvSpPr txBox="1"/>
          <p:nvPr/>
        </p:nvSpPr>
        <p:spPr>
          <a:xfrm>
            <a:off x="9023429" y="1522187"/>
            <a:ext cx="2687510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sz="1400" b="1">
                <a:latin typeface="Segoe UI"/>
                <a:ea typeface="+mn-lt"/>
                <a:cs typeface="+mn-lt"/>
              </a:rPr>
              <a:t>Multi-Cloud Visibility</a:t>
            </a:r>
            <a:r>
              <a:rPr lang="en-US" sz="1400">
                <a:latin typeface="Segoe UI"/>
                <a:ea typeface="+mn-lt"/>
                <a:cs typeface="+mn-lt"/>
              </a:rPr>
              <a:t> </a:t>
            </a:r>
            <a:endParaRPr lang="en-US" sz="1400">
              <a:latin typeface="Segoe UI"/>
              <a:ea typeface="+mn-lt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 For unified Azure / Oracle / On-Prem documentation</a:t>
            </a: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Future state, business goals modeling and capacity planning. </a:t>
            </a:r>
            <a:endParaRPr lang="en-US" sz="1400">
              <a:latin typeface="Segoe UI"/>
              <a:ea typeface="+mn-lt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Model relationships across Azure subscriptions and management groups</a:t>
            </a: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Single view of clouds ER/FC circuits and Equinix cross-connects. Right size circuits</a:t>
            </a:r>
            <a:endParaRPr lang="en-US" sz="1400">
              <a:latin typeface="Segoe UI"/>
              <a:cs typeface="Segoe UI"/>
            </a:endParaRP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cs typeface="Segoe UI"/>
              </a:rPr>
              <a:t>DNS modeling for on-prem and Azure cloud resolution chains</a:t>
            </a: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endParaRPr lang="en-US" sz="1400">
              <a:latin typeface="Graphik"/>
              <a:cs typeface="Segoe U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E2C8FB-AF03-2EA6-5102-2C3BD5F5C729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err="1">
                <a:latin typeface="Segoe UI"/>
                <a:cs typeface="Segoe UI"/>
              </a:rPr>
              <a:t>NetBox</a:t>
            </a:r>
            <a:endParaRPr lang="en-US" sz="3200">
              <a:latin typeface="Segoe UI"/>
              <a:cs typeface="Segoe U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FD36A6-C731-848D-0027-1506DF7D7E37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Design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000CC-9854-FBBE-C191-59BE9746C133}"/>
              </a:ext>
            </a:extLst>
          </p:cNvPr>
          <p:cNvSpPr txBox="1"/>
          <p:nvPr/>
        </p:nvSpPr>
        <p:spPr>
          <a:xfrm>
            <a:off x="9531099" y="446631"/>
            <a:ext cx="20281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b="1">
                <a:solidFill>
                  <a:srgbClr val="7030A0"/>
                </a:solidFill>
                <a:latin typeface="Segoe UI"/>
                <a:cs typeface="Segoe UI"/>
              </a:rPr>
              <a:t>Recommendation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577B8337-EEFD-908C-D257-EDD5121B8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90" y="1248591"/>
            <a:ext cx="8569233" cy="4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4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BD8703-8053-6EE9-2CEC-F40330FCF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21" y="1065712"/>
            <a:ext cx="8396941" cy="47239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1A92CB-98E1-71C8-E19B-CEFFB2924F1E}"/>
              </a:ext>
            </a:extLst>
          </p:cNvPr>
          <p:cNvSpPr txBox="1">
            <a:spLocks/>
          </p:cNvSpPr>
          <p:nvPr/>
        </p:nvSpPr>
        <p:spPr>
          <a:xfrm>
            <a:off x="71017" y="234496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Observability Strategy </a:t>
            </a:r>
          </a:p>
          <a:p>
            <a:endParaRPr lang="en-US" sz="18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1DDD7-FC05-1E88-6304-698534B3422C}"/>
              </a:ext>
            </a:extLst>
          </p:cNvPr>
          <p:cNvSpPr txBox="1"/>
          <p:nvPr/>
        </p:nvSpPr>
        <p:spPr>
          <a:xfrm>
            <a:off x="8974183" y="1428206"/>
            <a:ext cx="2743200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sz="2000" b="1" err="1">
                <a:latin typeface="Segoe UI"/>
                <a:cs typeface="Arial"/>
              </a:rPr>
              <a:t>NetBox</a:t>
            </a:r>
          </a:p>
          <a:p>
            <a:pPr marL="342900" indent="-34290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cs typeface="Arial"/>
              </a:rPr>
              <a:t>Topology aware</a:t>
            </a:r>
          </a:p>
          <a:p>
            <a:pPr marL="342900" indent="-342900" defTabSz="228600">
              <a:spcAft>
                <a:spcPts val="1200"/>
              </a:spcAft>
              <a:buFont typeface="Arial"/>
              <a:buChar char="•"/>
            </a:pPr>
            <a:r>
              <a:rPr lang="en-US" sz="1400">
                <a:latin typeface="Segoe UI"/>
                <a:cs typeface="Arial"/>
              </a:rPr>
              <a:t>Dynamic network Monitoring</a:t>
            </a:r>
          </a:p>
          <a:p>
            <a:pPr defTabSz="228600">
              <a:spcAft>
                <a:spcPts val="1200"/>
              </a:spcAft>
            </a:pPr>
            <a:endParaRPr lang="en-US" sz="2000" b="1">
              <a:latin typeface="Segoe UI"/>
              <a:cs typeface="Arial"/>
            </a:endParaRPr>
          </a:p>
          <a:p>
            <a:pPr marL="457200" indent="-457200" defTabSz="228600">
              <a:spcAft>
                <a:spcPts val="1200"/>
              </a:spcAft>
              <a:buFont typeface="Arial"/>
              <a:buChar char="•"/>
            </a:pPr>
            <a:endParaRPr lang="en-US" sz="2000">
              <a:latin typeface="Segoe U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492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9888-514D-18BC-5750-1B788DB4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3F793F-7BC8-06F4-2132-19782F86C073}"/>
              </a:ext>
            </a:extLst>
          </p:cNvPr>
          <p:cNvCxnSpPr/>
          <p:nvPr/>
        </p:nvCxnSpPr>
        <p:spPr>
          <a:xfrm>
            <a:off x="1648493" y="1628519"/>
            <a:ext cx="9221273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1DDACA-E9C2-DF2E-798C-8E8041B7D738}"/>
              </a:ext>
            </a:extLst>
          </p:cNvPr>
          <p:cNvSpPr txBox="1"/>
          <p:nvPr/>
        </p:nvSpPr>
        <p:spPr>
          <a:xfrm>
            <a:off x="374982" y="1936296"/>
            <a:ext cx="3585287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/>
              <a:t>Traditional Hub and Spoke: Selected over Azure </a:t>
            </a:r>
            <a:r>
              <a:rPr lang="en-US" b="0" err="1"/>
              <a:t>vWAN</a:t>
            </a:r>
            <a:r>
              <a:rPr lang="en-US" b="0"/>
              <a:t> for complete control</a:t>
            </a:r>
          </a:p>
          <a:p>
            <a:pPr marL="171450" indent="-171450"/>
            <a:r>
              <a:rPr lang="en-US" b="0"/>
              <a:t>Dual Regional Design: Central US (primary) and East US 2 (secondary)</a:t>
            </a:r>
          </a:p>
          <a:p>
            <a:pPr marL="171450" indent="-171450"/>
            <a:r>
              <a:rPr lang="en-US" b="0"/>
              <a:t>VRF Segmentation: Azure as distinct VRF for routing isolation</a:t>
            </a:r>
          </a:p>
          <a:p>
            <a:pPr marL="171450" indent="-171450"/>
            <a:r>
              <a:rPr lang="en-US" b="0"/>
              <a:t>Zero Trust Design: Security-first architecture from day 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27E02-A642-669A-6D3E-677B10167B0D}"/>
              </a:ext>
            </a:extLst>
          </p:cNvPr>
          <p:cNvSpPr txBox="1"/>
          <p:nvPr/>
        </p:nvSpPr>
        <p:spPr>
          <a:xfrm>
            <a:off x="374982" y="4285037"/>
            <a:ext cx="3585287" cy="1569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>
                <a:solidFill>
                  <a:schemeClr val="bg1"/>
                </a:solidFill>
              </a:rPr>
              <a:t>Equinix Cloud Exchange: Primary interconnect for ExpressRoute and OCI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Dual ExpressRoute: Physical diversity with bow-tie topology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Cisco SD-WAN Integration: Catalyst overlay with 8000V edge devices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Site-to-Site VPN: Backup connectivity for resilience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9B20E8-3315-2060-D929-49E391F85116}"/>
              </a:ext>
            </a:extLst>
          </p:cNvPr>
          <p:cNvSpPr txBox="1"/>
          <p:nvPr/>
        </p:nvSpPr>
        <p:spPr>
          <a:xfrm>
            <a:off x="4303353" y="1936296"/>
            <a:ext cx="3585287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/>
              <a:t>Check Point </a:t>
            </a:r>
            <a:r>
              <a:rPr lang="en-US" b="0" err="1"/>
              <a:t>CloudGuard</a:t>
            </a:r>
            <a:r>
              <a:rPr lang="en-US" b="0"/>
              <a:t> VMSS: Auto-scaling firewall clusters</a:t>
            </a:r>
          </a:p>
          <a:p>
            <a:pPr marL="171450" indent="-171450"/>
            <a:r>
              <a:rPr lang="en-US" b="0"/>
              <a:t>Private IP Enforcement: Azure Policy prohibits public IPs</a:t>
            </a:r>
          </a:p>
          <a:p>
            <a:pPr marL="171450" indent="-171450"/>
            <a:r>
              <a:rPr lang="en-US" b="0"/>
              <a:t>TLS 1.3 Encryption: All traffic flows encrypted in transit</a:t>
            </a:r>
          </a:p>
          <a:p>
            <a:pPr marL="171450" indent="-171450"/>
            <a:r>
              <a:rPr lang="en-US" b="0"/>
              <a:t>Centralized Inspection: All traffic through hub firewalls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59E6EB-959C-6737-7BE4-6C722534814E}"/>
              </a:ext>
            </a:extLst>
          </p:cNvPr>
          <p:cNvSpPr txBox="1"/>
          <p:nvPr/>
        </p:nvSpPr>
        <p:spPr>
          <a:xfrm>
            <a:off x="4303353" y="4285038"/>
            <a:ext cx="3585287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>
                <a:solidFill>
                  <a:schemeClr val="bg1"/>
                </a:solidFill>
              </a:rPr>
              <a:t>Infrastructure as Code: Terraform primary, Bicep/ARM as alternatives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Pipeline Deployment: Automated CI/CD with gates and approvals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Subscription Vending: Standardized provisioning workflows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Policy as Code: Governance automation and drift prevention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F5D51-186E-B82D-4EDF-4AF7DB840F28}"/>
              </a:ext>
            </a:extLst>
          </p:cNvPr>
          <p:cNvSpPr txBox="1"/>
          <p:nvPr/>
        </p:nvSpPr>
        <p:spPr>
          <a:xfrm>
            <a:off x="8231721" y="1936295"/>
            <a:ext cx="3585287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/>
              <a:t>Core Infrastructure Subscription: Hub VNets and shared services</a:t>
            </a:r>
          </a:p>
          <a:p>
            <a:pPr marL="171450" indent="-171450"/>
            <a:r>
              <a:rPr lang="en-US" b="0"/>
              <a:t>Workload Subscriptions: Application spoke VNets</a:t>
            </a:r>
          </a:p>
          <a:p>
            <a:pPr marL="171450" indent="-171450"/>
            <a:r>
              <a:rPr lang="en-US" b="0"/>
              <a:t>Management Groups: Core Infra, Production, Non-Production</a:t>
            </a:r>
          </a:p>
          <a:p>
            <a:pPr marL="171450" indent="-171450"/>
            <a:r>
              <a:rPr lang="en-US" b="0"/>
              <a:t>Policy Enforcement: Automated governance and compliance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17D67C-E712-6B22-BEC2-42E124F46F3D}"/>
              </a:ext>
            </a:extLst>
          </p:cNvPr>
          <p:cNvSpPr txBox="1"/>
          <p:nvPr/>
        </p:nvSpPr>
        <p:spPr>
          <a:xfrm>
            <a:off x="8231722" y="4285037"/>
            <a:ext cx="3585287" cy="15696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buFont typeface="Arial" panose="020B0604020202020204" pitchFamily="34" charset="0"/>
              <a:buChar char="•"/>
              <a:defRPr sz="1200" b="1" i="0">
                <a:solidFill>
                  <a:srgbClr val="1E1E1E"/>
                </a:solidFill>
                <a:effectLst/>
                <a:latin typeface="Segoe UI" panose="020B0502040204020203" pitchFamily="34" charset="0"/>
              </a:defRPr>
            </a:lvl1pPr>
          </a:lstStyle>
          <a:p>
            <a:pPr marL="171450" indent="-171450"/>
            <a:r>
              <a:rPr lang="en-US" b="0">
                <a:solidFill>
                  <a:schemeClr val="bg1"/>
                </a:solidFill>
              </a:rPr>
              <a:t>Hybrid Monitoring: Extend Prometheus/Grafana or Azure-native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Log Analytics Consolidation: Reduce from 17 to fewer workspaces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Network Watcher: Azure-native network monitoring</a:t>
            </a:r>
          </a:p>
          <a:p>
            <a:pPr marL="171450" indent="-171450"/>
            <a:r>
              <a:rPr lang="en-US" b="0">
                <a:solidFill>
                  <a:schemeClr val="bg1"/>
                </a:solidFill>
              </a:rPr>
              <a:t>SIEM Integration: Existing Splunk or Azure Sentinel options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090C5-FBCD-BFBC-5528-06D6B73751FD}"/>
              </a:ext>
            </a:extLst>
          </p:cNvPr>
          <p:cNvSpPr txBox="1"/>
          <p:nvPr/>
        </p:nvSpPr>
        <p:spPr>
          <a:xfrm>
            <a:off x="374984" y="1628519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Network Architecture Foundation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42362-16CA-F929-43A5-BC5E7AFFB64D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Azure Network Topology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6F1C6-0B5D-24EA-4FC3-2CFC11F20408}"/>
              </a:ext>
            </a:extLst>
          </p:cNvPr>
          <p:cNvSpPr txBox="1"/>
          <p:nvPr/>
        </p:nvSpPr>
        <p:spPr>
          <a:xfrm>
            <a:off x="4303353" y="1628518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Security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FC7B0-6F84-60E6-D783-9C10468E00FB}"/>
              </a:ext>
            </a:extLst>
          </p:cNvPr>
          <p:cNvSpPr txBox="1"/>
          <p:nvPr/>
        </p:nvSpPr>
        <p:spPr>
          <a:xfrm>
            <a:off x="8231721" y="3977260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Observability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5B7AA-1EAF-FA16-D9BF-0E8F72A7FD23}"/>
              </a:ext>
            </a:extLst>
          </p:cNvPr>
          <p:cNvSpPr txBox="1"/>
          <p:nvPr/>
        </p:nvSpPr>
        <p:spPr>
          <a:xfrm>
            <a:off x="8231720" y="1628518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Management 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42A9A3-6B34-4F10-89BE-040144E84A55}"/>
              </a:ext>
            </a:extLst>
          </p:cNvPr>
          <p:cNvSpPr txBox="1"/>
          <p:nvPr/>
        </p:nvSpPr>
        <p:spPr>
          <a:xfrm>
            <a:off x="4303352" y="3977259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Automation 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1826B-CAD8-E8CF-F7CC-CDD1FD61B679}"/>
              </a:ext>
            </a:extLst>
          </p:cNvPr>
          <p:cNvSpPr txBox="1"/>
          <p:nvPr/>
        </p:nvSpPr>
        <p:spPr>
          <a:xfrm>
            <a:off x="374982" y="3977258"/>
            <a:ext cx="3585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1E1E1E"/>
                </a:solidFill>
                <a:latin typeface="Segoe UI" panose="020B0502040204020203" pitchFamily="34" charset="0"/>
              </a:rPr>
              <a:t>Connectivity Infrastructure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A699B9-6DEB-739D-CDE2-7B641B60631F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Core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5E946B-99F5-3A3A-6B80-6128D2DA8442}"/>
              </a:ext>
            </a:extLst>
          </p:cNvPr>
          <p:cNvSpPr/>
          <p:nvPr/>
        </p:nvSpPr>
        <p:spPr bwMode="auto">
          <a:xfrm>
            <a:off x="9350256" y="365125"/>
            <a:ext cx="1595043" cy="494273"/>
          </a:xfrm>
          <a:prstGeom prst="rect">
            <a:avLst/>
          </a:prstGeom>
          <a:solidFill>
            <a:srgbClr val="00B050"/>
          </a:solidFill>
          <a:ln w="6350" cap="sq">
            <a:solidFill>
              <a:srgbClr val="4D782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59093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7ACF-7AC3-EE4C-B5E3-51E5EF3E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FC993-4448-29C1-51DA-E75000FCDD3E}"/>
              </a:ext>
            </a:extLst>
          </p:cNvPr>
          <p:cNvSpPr txBox="1"/>
          <p:nvPr/>
        </p:nvSpPr>
        <p:spPr>
          <a:xfrm>
            <a:off x="313509" y="1848509"/>
            <a:ext cx="4397828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cs typeface="Segoe UI"/>
              </a:rPr>
              <a:t>NVAs are security transit points to/from both regions with inspection at ingress and egress FE and BE vnet peering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cs typeface="Segoe UI"/>
              </a:rPr>
              <a:t>Aligns with NIST zero trust model for continuous resource identification and CAF workloads using identity, policy, security controls 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ea typeface="+mn-lt"/>
                <a:cs typeface="+mn-lt"/>
              </a:rPr>
              <a:t>Central boundary security and segmentation with policies, monitor and control communications at external/internal boundaries, enforce approved info flows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cs typeface="Segoe UI"/>
              </a:rPr>
              <a:t>FE can failover (no BE impact), replication can be send over single vnet instead so not impact day to day prod workloads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Segoe UI"/>
                <a:cs typeface="Segoe UI"/>
              </a:rPr>
              <a:t>Internet traffic only on FE vnet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Segoe UI"/>
              <a:cs typeface="Segoe U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F9BEDC-8DE1-B27D-82FB-DB8B9D977358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10568414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Region to Region Architecture Strategy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BDCA4B-BFB4-6C99-A816-9EAE97D82024}"/>
              </a:ext>
            </a:extLst>
          </p:cNvPr>
          <p:cNvSpPr txBox="1">
            <a:spLocks/>
          </p:cNvSpPr>
          <p:nvPr/>
        </p:nvSpPr>
        <p:spPr>
          <a:xfrm>
            <a:off x="540167" y="789294"/>
            <a:ext cx="12444132" cy="8676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/>
                <a:cs typeface="Segoe UI"/>
              </a:rPr>
              <a:t>Design Considerations </a:t>
            </a:r>
          </a:p>
          <a:p>
            <a:endParaRPr lang="en-US" sz="2000" b="0">
              <a:latin typeface="Segoe UI"/>
              <a:cs typeface="Segoe UI"/>
            </a:endParaRPr>
          </a:p>
          <a:p>
            <a:r>
              <a:rPr lang="en-US" sz="2000" b="0">
                <a:latin typeface="Segoe UI"/>
                <a:cs typeface="Segoe UI"/>
              </a:rPr>
              <a:t>Recommendations are based on compilation of NIST (SP 800-207) and CAF guidelines</a:t>
            </a:r>
            <a:endParaRPr lang="en-US" sz="2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4FF8B5AD-9BD7-2750-E5C2-D47F62F2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9" b="4769"/>
          <a:stretch>
            <a:fillRect/>
          </a:stretch>
        </p:blipFill>
        <p:spPr>
          <a:xfrm>
            <a:off x="4945585" y="1773799"/>
            <a:ext cx="6824936" cy="46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0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5">
            <a:extLst>
              <a:ext uri="{FF2B5EF4-FFF2-40B4-BE49-F238E27FC236}">
                <a16:creationId xmlns:a16="http://schemas.microsoft.com/office/drawing/2014/main" id="{03D69815-A058-A86E-6033-5590CBE68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02" y="1342229"/>
            <a:ext cx="7949531" cy="5030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6D467-7E09-A5D7-8A19-D18CAD80FCD9}"/>
              </a:ext>
            </a:extLst>
          </p:cNvPr>
          <p:cNvSpPr txBox="1"/>
          <p:nvPr/>
        </p:nvSpPr>
        <p:spPr>
          <a:xfrm>
            <a:off x="232086" y="212165"/>
            <a:ext cx="803237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sz="3200" b="1">
                <a:latin typeface="Segoe UI"/>
              </a:rPr>
              <a:t>Remote Access</a:t>
            </a:r>
            <a:endParaRPr lang="en-US" sz="3200" b="1">
              <a:latin typeface="Segoe UI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0C56-3277-A34E-8574-55865388CBC9}"/>
              </a:ext>
            </a:extLst>
          </p:cNvPr>
          <p:cNvSpPr txBox="1"/>
          <p:nvPr/>
        </p:nvSpPr>
        <p:spPr>
          <a:xfrm>
            <a:off x="232085" y="700243"/>
            <a:ext cx="80323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 err="1">
                <a:latin typeface="Segoe UI"/>
                <a:cs typeface="Segoe UI"/>
              </a:rPr>
              <a:t>ZScaler</a:t>
            </a:r>
            <a:r>
              <a:rPr lang="en-US">
                <a:latin typeface="Segoe UI"/>
                <a:cs typeface="Segoe UI"/>
              </a:rPr>
              <a:t> Hub VNet Deployment</a:t>
            </a:r>
          </a:p>
        </p:txBody>
      </p:sp>
    </p:spTree>
    <p:extLst>
      <p:ext uri="{BB962C8B-B14F-4D97-AF65-F5344CB8AC3E}">
        <p14:creationId xmlns:p14="http://schemas.microsoft.com/office/powerpoint/2010/main" val="114399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FAA2C-3F4D-6483-7224-6B8C508F9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76CCDD-E654-DFA6-7A99-ECD1D4B4A83B}"/>
              </a:ext>
            </a:extLst>
          </p:cNvPr>
          <p:cNvSpPr txBox="1">
            <a:spLocks/>
          </p:cNvSpPr>
          <p:nvPr/>
        </p:nvSpPr>
        <p:spPr>
          <a:xfrm>
            <a:off x="632720" y="163999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raphik" panose="020B0604020202020204" pitchFamily="34" charset="0"/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Option 1: Hybrid IPAM with Gradual Azure Native Transition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Phased IPAM Migration Strategy: Maintain Infoblox as the authoritative source for all IP allocations during initial Azure deployment as a secondary system for cloud-native subnet management. </a:t>
            </a:r>
          </a:p>
          <a:p>
            <a:pPr marL="0" indent="0">
              <a:buNone/>
            </a:pPr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Graphik" panose="020B0604020202020204" pitchFamily="34" charset="0"/>
              <a:buNone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Option 2: Azure Native IPAM with Infoblox Integration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Azure IPAM as Primary with Infoblox Federation: Implement Azure as the primary IP address management platform for all cloud resources while maintaining Infoblox integration for on-premises DNS/DHCP services</a:t>
            </a:r>
          </a:p>
          <a:p>
            <a:r>
              <a:rPr lang="en-US" sz="1800">
                <a:latin typeface="Segoe UI" panose="020B0502040204020203" pitchFamily="34" charset="0"/>
                <a:cs typeface="Segoe UI" panose="020B0502040204020203" pitchFamily="34" charset="0"/>
              </a:rPr>
              <a:t>Use API for synchronization. This design decision provides centralized visibility and integrates well with PowerShell/Terraform automation pipelines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485BD-C139-0CA8-E225-E9505191F897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IP Addressing and Management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29894E-B218-3C8E-3203-69E3476FCF18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latin typeface="Segoe UI" panose="020B0502040204020203" pitchFamily="34" charset="0"/>
                <a:cs typeface="Segoe UI" panose="020B0502040204020203" pitchFamily="34" charset="0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767918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6F0ED-A835-0CDA-67D0-69E55DFE5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271A9-7F7B-43B0-CC45-CA81D55337B3}"/>
              </a:ext>
            </a:extLst>
          </p:cNvPr>
          <p:cNvSpPr txBox="1"/>
          <p:nvPr/>
        </p:nvSpPr>
        <p:spPr>
          <a:xfrm>
            <a:off x="1449978" y="3200400"/>
            <a:ext cx="60176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defTabSz="228600">
              <a:spcAft>
                <a:spcPts val="1200"/>
              </a:spcAft>
              <a:buFont typeface="Arial,Sans-Serif"/>
              <a:buChar char="•"/>
            </a:pPr>
            <a:r>
              <a:rPr lang="en-US" sz="1400">
                <a:latin typeface="Segoe UI"/>
                <a:cs typeface="Arial"/>
              </a:rPr>
              <a:t>Site to Site VPN (can be used as backup for telco delays)​</a:t>
            </a:r>
          </a:p>
          <a:p>
            <a:pPr marL="457200" indent="-457200" defTabSz="228600">
              <a:spcAft>
                <a:spcPts val="1200"/>
              </a:spcAft>
              <a:buFont typeface="Arial,Sans-Serif"/>
              <a:buChar char="•"/>
            </a:pPr>
            <a:r>
              <a:rPr lang="en-US" sz="1400">
                <a:latin typeface="Segoe UI"/>
                <a:cs typeface="Arial"/>
              </a:rPr>
              <a:t>Internet Ingress traffic </a:t>
            </a:r>
          </a:p>
        </p:txBody>
      </p:sp>
    </p:spTree>
    <p:extLst>
      <p:ext uri="{BB962C8B-B14F-4D97-AF65-F5344CB8AC3E}">
        <p14:creationId xmlns:p14="http://schemas.microsoft.com/office/powerpoint/2010/main" val="156431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2A3B4-AD63-BD37-B604-201CF41BB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C017099-DCA5-2CCD-DCC0-84BE7D89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990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"/>
                <a:cs typeface="Segoe UI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35C5F-D55B-7F80-DE0D-5F209FB12F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800" dirty="0">
                <a:latin typeface="Segoe UI"/>
                <a:cs typeface="Segoe UI"/>
              </a:rPr>
              <a:t>Prioritizing security from the ground up, no "isolated pockets" of networking without central security.</a:t>
            </a:r>
          </a:p>
          <a:p>
            <a:pPr>
              <a:spcAft>
                <a:spcPts val="1800"/>
              </a:spcAft>
            </a:pPr>
            <a:r>
              <a:rPr lang="en-US" sz="1800" dirty="0">
                <a:latin typeface="Segoe UI"/>
                <a:cs typeface="Segoe UI"/>
              </a:rPr>
              <a:t>Hub NVA firewalls act as the route engine, managing traffic flow and inspection for all intra-Azure and hybrid network traffic</a:t>
            </a:r>
          </a:p>
          <a:p>
            <a:pPr>
              <a:spcAft>
                <a:spcPts val="1800"/>
              </a:spcAft>
            </a:pPr>
            <a:r>
              <a:rPr lang="en-US" sz="1800" dirty="0" err="1">
                <a:latin typeface="Segoe UI"/>
                <a:cs typeface="Segoe UI"/>
              </a:rPr>
              <a:t>NewCo</a:t>
            </a:r>
            <a:r>
              <a:rPr lang="en-US" sz="1800" dirty="0">
                <a:latin typeface="Segoe UI"/>
                <a:cs typeface="Segoe UI"/>
              </a:rPr>
              <a:t> Azure environment will be a "greenfield" deployment</a:t>
            </a:r>
          </a:p>
          <a:p>
            <a:pPr>
              <a:spcAft>
                <a:spcPts val="1800"/>
              </a:spcAft>
            </a:pPr>
            <a:r>
              <a:rPr lang="en-US" sz="1800" dirty="0" err="1">
                <a:latin typeface="Segoe UI"/>
                <a:cs typeface="Segoe UI"/>
              </a:rPr>
              <a:t>NewCo</a:t>
            </a:r>
            <a:r>
              <a:rPr lang="en-US" sz="1800" dirty="0">
                <a:latin typeface="Segoe UI"/>
                <a:cs typeface="Segoe UI"/>
              </a:rPr>
              <a:t> Azure cloud will be integrated with on-prem network consisting of a shared MPLS and SD-WAN environment that connects all their physical locations back to their data centers.</a:t>
            </a:r>
          </a:p>
        </p:txBody>
      </p:sp>
    </p:spTree>
    <p:extLst>
      <p:ext uri="{BB962C8B-B14F-4D97-AF65-F5344CB8AC3E}">
        <p14:creationId xmlns:p14="http://schemas.microsoft.com/office/powerpoint/2010/main" val="184134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3F3EE9-4294-3A3A-0418-2ECBD6413CE4}"/>
              </a:ext>
            </a:extLst>
          </p:cNvPr>
          <p:cNvSpPr txBox="1"/>
          <p:nvPr/>
        </p:nvSpPr>
        <p:spPr>
          <a:xfrm>
            <a:off x="133739" y="566678"/>
            <a:ext cx="11924521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b="1">
                <a:latin typeface="Segoe UI"/>
                <a:cs typeface="Segoe UI"/>
              </a:rPr>
              <a:t>Hub-and-Spoke Architecture</a:t>
            </a:r>
            <a:r>
              <a:rPr lang="en-US">
                <a:latin typeface="Segoe UI"/>
                <a:cs typeface="Segoe UI"/>
              </a:rPr>
              <a:t> – A traditional Azure topology where a central hub </a:t>
            </a:r>
            <a:r>
              <a:rPr lang="en-US" err="1">
                <a:latin typeface="Segoe UI"/>
                <a:cs typeface="Segoe UI"/>
              </a:rPr>
              <a:t>VNet</a:t>
            </a:r>
            <a:r>
              <a:rPr lang="en-US">
                <a:latin typeface="Segoe UI"/>
                <a:cs typeface="Segoe UI"/>
              </a:rPr>
              <a:t> provides shared services (firewalls, gateways) to multiple spoke VNet hosting workloads.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Azure vWAN (Virtual WAN)</a:t>
            </a:r>
            <a:r>
              <a:rPr lang="en-US">
                <a:latin typeface="Segoe UI"/>
                <a:cs typeface="Segoe UI"/>
              </a:rPr>
              <a:t> – Microsoft-managed networking service with simplified routing and connectivity, but less granular control compared to hub-and-spoke.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ExpressRoute</a:t>
            </a:r>
            <a:r>
              <a:rPr lang="en-US">
                <a:latin typeface="Segoe UI"/>
                <a:cs typeface="Segoe UI"/>
              </a:rPr>
              <a:t> – A private, dedicated connection between on-premises infrastructure and Azure, offering predictable latency and reliability compared to internet VPN.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Site-to-Site VPN</a:t>
            </a:r>
            <a:r>
              <a:rPr lang="en-US">
                <a:latin typeface="Segoe UI"/>
                <a:cs typeface="Segoe UI"/>
              </a:rPr>
              <a:t> – Secure IPsec tunnel between on-premises networks and Azure </a:t>
            </a:r>
            <a:r>
              <a:rPr lang="en-US" err="1">
                <a:latin typeface="Segoe UI"/>
                <a:cs typeface="Segoe UI"/>
              </a:rPr>
              <a:t>VNets</a:t>
            </a:r>
            <a:r>
              <a:rPr lang="en-US">
                <a:latin typeface="Segoe UI"/>
                <a:cs typeface="Segoe UI"/>
              </a:rPr>
              <a:t>, often used as a backup to ExpressRoute.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Equinix Cloud Exchange (ECX)</a:t>
            </a:r>
            <a:r>
              <a:rPr lang="en-US">
                <a:latin typeface="Segoe UI"/>
                <a:cs typeface="Segoe UI"/>
              </a:rPr>
              <a:t> – Interconnection service used to link Azure ExpressRoute circuits with other clouds or on-premises networks.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SD-WAN (Software-Defined WAN)</a:t>
            </a:r>
            <a:r>
              <a:rPr lang="en-US">
                <a:latin typeface="Segoe UI"/>
                <a:cs typeface="Segoe UI"/>
              </a:rPr>
              <a:t> – Overlay technology that uses software policies to manage connectivity across MPLS, internet, and cloud networks.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Check Point CloudGuard VMSS</a:t>
            </a:r>
            <a:r>
              <a:rPr lang="en-US">
                <a:latin typeface="Segoe UI"/>
                <a:cs typeface="Segoe UI"/>
              </a:rPr>
              <a:t> – Cloud-native firewall solution deployed as a Virtual Machine Scale Set for scalable security enforcement in Azure.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NVA (Network Virtual Appliance)</a:t>
            </a:r>
            <a:r>
              <a:rPr lang="en-US">
                <a:latin typeface="Segoe UI"/>
                <a:cs typeface="Segoe UI"/>
              </a:rPr>
              <a:t> – Virtualized network function (e.g., firewall, router) running in Azure for traffic inspection and routing.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UDR (User-Defined Route)</a:t>
            </a:r>
            <a:r>
              <a:rPr lang="en-US">
                <a:latin typeface="Segoe UI"/>
                <a:cs typeface="Segoe UI"/>
              </a:rPr>
              <a:t> – Custom route table in Azure that forces traffic through a specific path, typically through a firewall.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VRF (Virtual Routing and Forwarding)</a:t>
            </a:r>
            <a:r>
              <a:rPr lang="en-US">
                <a:latin typeface="Segoe UI"/>
                <a:cs typeface="Segoe UI"/>
              </a:rPr>
              <a:t> – Logical routing table segmentation for traffic isolation across multiple tenants or environments.</a:t>
            </a:r>
          </a:p>
        </p:txBody>
      </p:sp>
    </p:spTree>
    <p:extLst>
      <p:ext uri="{BB962C8B-B14F-4D97-AF65-F5344CB8AC3E}">
        <p14:creationId xmlns:p14="http://schemas.microsoft.com/office/powerpoint/2010/main" val="420352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7691E-B995-B9B4-0529-D2132D69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3EE7DED-CD61-648B-4CD0-DB34E85D2DDE}"/>
              </a:ext>
            </a:extLst>
          </p:cNvPr>
          <p:cNvSpPr txBox="1"/>
          <p:nvPr/>
        </p:nvSpPr>
        <p:spPr>
          <a:xfrm>
            <a:off x="147735" y="292112"/>
            <a:ext cx="11896530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b="1">
                <a:latin typeface="Segoe UI"/>
                <a:cs typeface="Segoe UI"/>
              </a:rPr>
              <a:t>Zero Trust</a:t>
            </a:r>
            <a:r>
              <a:rPr lang="en-US">
                <a:latin typeface="Segoe UI"/>
                <a:cs typeface="Segoe UI"/>
              </a:rPr>
              <a:t> – Security model that assumes no implicit trust; all traffic must be verified, inspected, and explicitly allowed.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TLS 1.3</a:t>
            </a:r>
            <a:r>
              <a:rPr lang="en-US">
                <a:latin typeface="Segoe UI"/>
                <a:cs typeface="Segoe UI"/>
              </a:rPr>
              <a:t> – Latest version of Transport Layer Security, ensuring data encryption in transit.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Azure Key Vault</a:t>
            </a:r>
            <a:r>
              <a:rPr lang="en-US">
                <a:latin typeface="Segoe UI"/>
                <a:cs typeface="Segoe UI"/>
              </a:rPr>
              <a:t> – Managed service for secure storage and management of cryptographic keys and certificates.</a:t>
            </a:r>
          </a:p>
          <a:p>
            <a:pPr>
              <a:buNone/>
            </a:pPr>
            <a:r>
              <a:rPr lang="en-US" b="1">
                <a:latin typeface="Segoe UI"/>
                <a:cs typeface="Segoe UI"/>
              </a:rPr>
              <a:t>Observability</a:t>
            </a:r>
            <a:r>
              <a:rPr lang="en-US">
                <a:latin typeface="Segoe UI"/>
                <a:cs typeface="Segoe UI"/>
              </a:rPr>
              <a:t> – End-to-end monitoring strategy using metrics, logs, and traces (e.g., Prometheus, Grafana, Azure Monitor, Log Analytics).</a:t>
            </a:r>
          </a:p>
          <a:p>
            <a:r>
              <a:rPr lang="en-US" b="1">
                <a:latin typeface="Segoe UI"/>
                <a:ea typeface="+mn-lt"/>
                <a:cs typeface="+mn-lt"/>
              </a:rPr>
              <a:t>L2 802.1Q</a:t>
            </a:r>
            <a:r>
              <a:rPr lang="en-US">
                <a:latin typeface="Segoe UI"/>
                <a:ea typeface="+mn-lt"/>
                <a:cs typeface="+mn-lt"/>
              </a:rPr>
              <a:t> - Ethernet standard that adds a small “tag” so multiple isolated networks (VLANs) can share the same physical link.</a:t>
            </a:r>
            <a:endParaRPr lang="en-US"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53622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ED80-E86A-183A-A33E-D5B25C022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859C89-5855-49DE-D32E-D50C291A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990600"/>
          </a:xfrm>
        </p:spPr>
        <p:txBody>
          <a:bodyPr>
            <a:normAutofit/>
          </a:bodyPr>
          <a:lstStyle/>
          <a:p>
            <a:r>
              <a:rPr lang="en-US" sz="3200">
                <a:latin typeface="Segoe UI"/>
                <a:cs typeface="Segoe UI"/>
              </a:rPr>
              <a:t>Azure Network Topology 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B22296-AD0E-AA0A-2537-6CBAA345A2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1375793"/>
            <a:ext cx="10039722" cy="1514320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7030A0"/>
                </a:solidFill>
                <a:latin typeface="Segoe UI"/>
                <a:cs typeface="Segoe UI"/>
              </a:rPr>
              <a:t>Traditional Hub-Spoke </a:t>
            </a:r>
            <a:r>
              <a:rPr lang="en-US">
                <a:latin typeface="Segoe UI"/>
                <a:cs typeface="Segoe UI"/>
              </a:rPr>
              <a:t>(</a:t>
            </a:r>
            <a:r>
              <a:rPr lang="en-US" b="1">
                <a:latin typeface="Segoe UI"/>
                <a:cs typeface="Segoe UI"/>
              </a:rPr>
              <a:t>recommendation</a:t>
            </a:r>
            <a:r>
              <a:rPr lang="en-US">
                <a:latin typeface="Segoe UI"/>
                <a:cs typeface="Segoe UI"/>
              </a:rPr>
              <a:t>)</a:t>
            </a:r>
            <a:br>
              <a:rPr lang="en-US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Unmanaged topology with complete control and proven security patterns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7030A0"/>
                </a:solidFill>
                <a:latin typeface="Segoe UI"/>
                <a:cs typeface="Segoe UI"/>
              </a:rPr>
              <a:t>Azure vWAN</a:t>
            </a:r>
            <a:r>
              <a:rPr lang="en-US">
                <a:latin typeface="Segoe UI"/>
                <a:cs typeface="Segoe UI"/>
              </a:rPr>
              <a:t>: Managed service with built-in routing, but less granular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820B5-5AA9-1889-B4AD-A39D4BF0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29" y="3090332"/>
            <a:ext cx="9538173" cy="2876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1B3C5-E9E2-A2A9-3A82-134B1E482796}"/>
              </a:ext>
            </a:extLst>
          </p:cNvPr>
          <p:cNvSpPr txBox="1"/>
          <p:nvPr/>
        </p:nvSpPr>
        <p:spPr>
          <a:xfrm>
            <a:off x="297350" y="817603"/>
            <a:ext cx="749602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Segoe UI"/>
                <a:cs typeface="Segoe UI"/>
              </a:rPr>
              <a:t>Options: Hub-Spoke Architecture vs Azure vWAN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D4207-A641-DDD0-F7E0-51311085A5F9}"/>
              </a:ext>
            </a:extLst>
          </p:cNvPr>
          <p:cNvSpPr txBox="1"/>
          <p:nvPr/>
        </p:nvSpPr>
        <p:spPr>
          <a:xfrm>
            <a:off x="1073929" y="2825642"/>
            <a:ext cx="5653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latin typeface="Segoe UI"/>
                <a:cs typeface="Segoe UI"/>
              </a:rPr>
              <a:t>Traditional Hub-Spoke Diagram</a:t>
            </a:r>
          </a:p>
        </p:txBody>
      </p:sp>
    </p:spTree>
    <p:extLst>
      <p:ext uri="{BB962C8B-B14F-4D97-AF65-F5344CB8AC3E}">
        <p14:creationId xmlns:p14="http://schemas.microsoft.com/office/powerpoint/2010/main" val="3933693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E88CBE-87D3-384B-FD5D-66F583B88B37}"/>
              </a:ext>
            </a:extLst>
          </p:cNvPr>
          <p:cNvSpPr txBox="1">
            <a:spLocks/>
          </p:cNvSpPr>
          <p:nvPr/>
        </p:nvSpPr>
        <p:spPr>
          <a:xfrm>
            <a:off x="793595" y="669552"/>
            <a:ext cx="10515600" cy="38902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Graphik" panose="020B0604020202020204" pitchFamily="34" charset="0"/>
              <a:buNone/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9EA8B8-F2C0-E386-F1A2-7BA6442CCD5B}"/>
              </a:ext>
            </a:extLst>
          </p:cNvPr>
          <p:cNvSpPr txBox="1">
            <a:spLocks/>
          </p:cNvSpPr>
          <p:nvPr/>
        </p:nvSpPr>
        <p:spPr>
          <a:xfrm>
            <a:off x="2997785" y="56186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6DBE52-1C57-D403-F52D-5C9FEBD8B11A}"/>
              </a:ext>
            </a:extLst>
          </p:cNvPr>
          <p:cNvSpPr txBox="1">
            <a:spLocks/>
          </p:cNvSpPr>
          <p:nvPr/>
        </p:nvSpPr>
        <p:spPr>
          <a:xfrm>
            <a:off x="2905232" y="6042795"/>
            <a:ext cx="5459858" cy="2913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F3FD0-DB95-B3D6-6927-35670A08C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en-US">
                <a:latin typeface="Segoe UI"/>
                <a:cs typeface="Segoe UI"/>
              </a:rPr>
              <a:t>Azure Network Topology Strategy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73B4AB-6757-3B07-929D-01B3E122CF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208" y="709823"/>
            <a:ext cx="6810104" cy="418881"/>
          </a:xfrm>
        </p:spPr>
        <p:txBody>
          <a:bodyPr/>
          <a:lstStyle/>
          <a:p>
            <a:r>
              <a:rPr lang="en-US" sz="1800">
                <a:solidFill>
                  <a:schemeClr val="accent2"/>
                </a:solidFill>
                <a:latin typeface="Segoe UI"/>
                <a:cs typeface="Segoe UI"/>
              </a:rPr>
              <a:t>Production and Non-Production Environments Separation</a:t>
            </a:r>
          </a:p>
        </p:txBody>
      </p:sp>
      <p:pic>
        <p:nvPicPr>
          <p:cNvPr id="10" name="Picture 9" descr="A diagram of different types of environment&#10;&#10;AI-generated content may be incorrect.">
            <a:extLst>
              <a:ext uri="{FF2B5EF4-FFF2-40B4-BE49-F238E27FC236}">
                <a16:creationId xmlns:a16="http://schemas.microsoft.com/office/drawing/2014/main" id="{89243871-F0F1-C755-B2E4-A7E71825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124990"/>
            <a:ext cx="9932839" cy="4663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A9AA1-BD0B-2F8F-5B3F-B1F322C46F7E}"/>
              </a:ext>
            </a:extLst>
          </p:cNvPr>
          <p:cNvSpPr txBox="1"/>
          <p:nvPr/>
        </p:nvSpPr>
        <p:spPr>
          <a:xfrm>
            <a:off x="10212003" y="1237853"/>
            <a:ext cx="205957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600" b="1">
                <a:latin typeface="Segoe UI"/>
                <a:cs typeface="Segoe UI"/>
              </a:rPr>
              <a:t>Environments</a:t>
            </a: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cs typeface="Segoe UI"/>
              </a:rPr>
              <a:t>Production</a:t>
            </a: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cs typeface="Segoe UI"/>
              </a:rPr>
              <a:t>Non-Production</a:t>
            </a:r>
          </a:p>
          <a:p>
            <a:pPr marL="285750" indent="-285750" defTabSz="22860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cs typeface="Segoe UI"/>
              </a:rPr>
              <a:t>Lab/Staging</a:t>
            </a:r>
          </a:p>
        </p:txBody>
      </p:sp>
    </p:spTree>
    <p:extLst>
      <p:ext uri="{BB962C8B-B14F-4D97-AF65-F5344CB8AC3E}">
        <p14:creationId xmlns:p14="http://schemas.microsoft.com/office/powerpoint/2010/main" val="53302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53A0-E9AB-545C-3FC9-51BC791C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0E5878D-68FA-5C86-DBD1-C7ED91290C4F}"/>
              </a:ext>
            </a:extLst>
          </p:cNvPr>
          <p:cNvSpPr txBox="1"/>
          <p:nvPr/>
        </p:nvSpPr>
        <p:spPr>
          <a:xfrm>
            <a:off x="406679" y="742771"/>
            <a:ext cx="10894970" cy="7235314"/>
          </a:xfrm>
          <a:prstGeom prst="rect">
            <a:avLst/>
          </a:prstGeom>
          <a:noFill/>
          <a:effectLst>
            <a:reflection endPos="0" dist="50800" dir="5400000" sy="-100000" algn="bl" rotWithShape="0"/>
            <a:softEdge rad="12700"/>
          </a:effectLst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125"/>
              </a:spcAft>
            </a:pPr>
            <a:endParaRPr lang="en-US" sz="1400" b="1" dirty="0">
              <a:effectLst/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 sz="1400" dirty="0">
                <a:latin typeface="Segoe UI"/>
                <a:cs typeface="Segoe UI"/>
              </a:rPr>
              <a:t>On-Premises to Azure Hub (regional ExpressRoute Primary and Secondary)</a:t>
            </a:r>
          </a:p>
          <a:p>
            <a:pPr>
              <a:spcAft>
                <a:spcPts val="1125"/>
              </a:spcAft>
            </a:pPr>
            <a:endParaRPr lang="en-US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endParaRPr lang="en-US" sz="12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 sz="1400" dirty="0">
                <a:latin typeface="Segoe UI"/>
                <a:cs typeface="Segoe UI"/>
              </a:rPr>
              <a:t>Hub to Hub inter-region connectivity will use FE and BE transit routes via NVAs between hub vnets</a:t>
            </a:r>
          </a:p>
          <a:p>
            <a:pPr>
              <a:spcAft>
                <a:spcPts val="1125"/>
              </a:spcAft>
            </a:pPr>
            <a:endParaRPr lang="en-US" sz="1400" dirty="0">
              <a:latin typeface="Segoe UI"/>
              <a:cs typeface="Segoe UI"/>
            </a:endParaRPr>
          </a:p>
          <a:p>
            <a:pPr>
              <a:spcAft>
                <a:spcPts val="1125"/>
              </a:spcAft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 sz="1400" dirty="0">
                <a:latin typeface="Segoe UI"/>
                <a:cs typeface="Segoe UI"/>
              </a:rPr>
              <a:t>Spoke to Hub to Spoke connectivity will use default route to NVA (no direct spoke to spoke peering)</a:t>
            </a:r>
          </a:p>
          <a:p>
            <a:pPr>
              <a:spcAft>
                <a:spcPts val="1125"/>
              </a:spcAft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 sz="1400" dirty="0">
                <a:latin typeface="Segoe UI"/>
                <a:cs typeface="Segoe UI"/>
              </a:rPr>
              <a:t>Internet Egress traffic will exit via </a:t>
            </a:r>
            <a:r>
              <a:rPr lang="en-US" sz="1400" dirty="0" err="1">
                <a:latin typeface="Segoe UI"/>
                <a:cs typeface="Segoe UI"/>
              </a:rPr>
              <a:t>NewCo</a:t>
            </a:r>
            <a:r>
              <a:rPr lang="en-US" sz="1400" dirty="0">
                <a:latin typeface="Segoe UI"/>
                <a:cs typeface="Segoe UI"/>
              </a:rPr>
              <a:t> Azure hub </a:t>
            </a:r>
            <a:r>
              <a:rPr lang="en-US" sz="1400" dirty="0" err="1">
                <a:latin typeface="Segoe UI"/>
                <a:cs typeface="Segoe UI"/>
              </a:rPr>
              <a:t>VNet</a:t>
            </a:r>
            <a:endParaRPr lang="en-US" sz="1400" dirty="0">
              <a:latin typeface="Segoe UI" panose="020B0502040204020203" pitchFamily="34" charset="0"/>
              <a:cs typeface="Segoe UI"/>
            </a:endParaRPr>
          </a:p>
          <a:p>
            <a:pPr>
              <a:spcAft>
                <a:spcPts val="1125"/>
              </a:spcAft>
            </a:pPr>
            <a:endParaRPr lang="en-US" sz="1400" dirty="0">
              <a:latin typeface="Segoe UI"/>
              <a:cs typeface="Segoe UI"/>
            </a:endParaRPr>
          </a:p>
          <a:p>
            <a:pPr>
              <a:spcAft>
                <a:spcPts val="1125"/>
              </a:spcAft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 sz="1400" dirty="0">
                <a:latin typeface="Segoe UI"/>
                <a:cs typeface="Segoe UI"/>
              </a:rPr>
              <a:t>Remote Access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endParaRPr lang="en-US" sz="1400" dirty="0">
              <a:latin typeface="Segoe UI"/>
              <a:cs typeface="Segoe UI"/>
            </a:endParaRP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endParaRPr lang="en-US" sz="1400" dirty="0">
              <a:latin typeface="Segoe UI" panose="020B0502040204020203" pitchFamily="34" charset="0"/>
              <a:cs typeface="Segoe UI"/>
            </a:endParaRPr>
          </a:p>
          <a:p>
            <a:pPr marL="457200" indent="-457200" algn="l">
              <a:spcAft>
                <a:spcPts val="1125"/>
              </a:spcAft>
              <a:buFont typeface="Arial"/>
              <a:buChar char="•"/>
            </a:pPr>
            <a:endParaRPr lang="en-US" sz="140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spcAft>
                <a:spcPts val="1125"/>
              </a:spcAft>
              <a:buFont typeface="Arial"/>
              <a:buChar char="•"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1125"/>
              </a:spcAft>
              <a:buFont typeface="Arial"/>
              <a:buChar char="•"/>
            </a:pP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55ABC-8EA1-4C10-5883-C6B5A3DE1933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>
                <a:latin typeface="Segoe UI"/>
                <a:cs typeface="Segoe UI"/>
              </a:rPr>
              <a:t>Connectivity Architecture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6CD26B-9D7D-DB73-03A9-9F5A72429737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accent6">
                    <a:lumMod val="49000"/>
                  </a:schemeClr>
                </a:solidFill>
                <a:latin typeface="Segoe UI"/>
                <a:cs typeface="Segoe UI"/>
              </a:rPr>
              <a:t>Network Traffic Flows for Consideration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C485A106-8803-8C34-57A5-BE06D5A8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7" y="1410498"/>
            <a:ext cx="6079316" cy="788772"/>
          </a:xfrm>
          <a:prstGeom prst="rect">
            <a:avLst/>
          </a:prstGeom>
        </p:spPr>
      </p:pic>
      <p:pic>
        <p:nvPicPr>
          <p:cNvPr id="6" name="Picture 5" descr="A diagram of a fish&#10;&#10;AI-generated content may be incorrect.">
            <a:extLst>
              <a:ext uri="{FF2B5EF4-FFF2-40B4-BE49-F238E27FC236}">
                <a16:creationId xmlns:a16="http://schemas.microsoft.com/office/drawing/2014/main" id="{3BA10B78-048D-5498-A917-7DD3DB82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27" y="2482572"/>
            <a:ext cx="5206073" cy="596900"/>
          </a:xfrm>
          <a:prstGeom prst="rect">
            <a:avLst/>
          </a:prstGeom>
        </p:spPr>
      </p:pic>
      <p:pic>
        <p:nvPicPr>
          <p:cNvPr id="7" name="Picture 6" descr="A white rectangular object with a black background&#10;&#10;AI-generated content may be incorrect.">
            <a:extLst>
              <a:ext uri="{FF2B5EF4-FFF2-40B4-BE49-F238E27FC236}">
                <a16:creationId xmlns:a16="http://schemas.microsoft.com/office/drawing/2014/main" id="{E79A753F-8C38-592E-CC33-841F63455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48" y="3583069"/>
            <a:ext cx="5064380" cy="592914"/>
          </a:xfrm>
          <a:prstGeom prst="rect">
            <a:avLst/>
          </a:prstGeom>
        </p:spPr>
      </p:pic>
      <p:pic>
        <p:nvPicPr>
          <p:cNvPr id="8" name="Picture 7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98C3383E-548A-E693-F7C9-C8AF58ABB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22" y="4542033"/>
            <a:ext cx="7192699" cy="744064"/>
          </a:xfrm>
          <a:prstGeom prst="rect">
            <a:avLst/>
          </a:prstGeom>
        </p:spPr>
      </p:pic>
      <p:pic>
        <p:nvPicPr>
          <p:cNvPr id="9" name="Picture 8" descr="A close-up of a black and white box&#10;&#10;AI-generated content may be incorrect.">
            <a:extLst>
              <a:ext uri="{FF2B5EF4-FFF2-40B4-BE49-F238E27FC236}">
                <a16:creationId xmlns:a16="http://schemas.microsoft.com/office/drawing/2014/main" id="{73C91EC5-A561-B59B-E270-1D1368626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20" y="5634628"/>
            <a:ext cx="5136687" cy="6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7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DC58B-12A2-2584-44A0-0CD00F731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B320D-7338-C3FC-CABF-9C8A8697F71F}"/>
              </a:ext>
            </a:extLst>
          </p:cNvPr>
          <p:cNvSpPr txBox="1"/>
          <p:nvPr/>
        </p:nvSpPr>
        <p:spPr>
          <a:xfrm>
            <a:off x="632720" y="1504771"/>
            <a:ext cx="10802417" cy="3185487"/>
          </a:xfrm>
          <a:prstGeom prst="rect">
            <a:avLst/>
          </a:prstGeom>
          <a:noFill/>
          <a:effectLst>
            <a:reflection endPos="0" dist="50800" dir="5400000" sy="-100000" algn="bl" rotWithShape="0"/>
            <a:softEdge rad="12700"/>
          </a:effectLst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125"/>
              </a:spcAft>
            </a:pPr>
            <a:r>
              <a:rPr lang="en-US" sz="2000" b="1">
                <a:latin typeface="Segoe UI" panose="020B0502040204020203" pitchFamily="34" charset="0"/>
              </a:rPr>
              <a:t>Design Decisions</a:t>
            </a:r>
            <a:endParaRPr lang="en-US"/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Core Infrastructure Subscription - Contains hub </a:t>
            </a:r>
            <a:r>
              <a:rPr lang="en-US" err="1">
                <a:latin typeface="Segoe UI"/>
                <a:cs typeface="Segoe UI"/>
              </a:rPr>
              <a:t>vnets</a:t>
            </a:r>
            <a:r>
              <a:rPr lang="en-US">
                <a:latin typeface="Segoe UI"/>
                <a:cs typeface="Segoe UI"/>
              </a:rPr>
              <a:t>, ExpressRoute, CP firewalls, and shared network services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Hub Subnets: Gateway,  Firewall, DNS, Bastion 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Regional Strategy: Dual-region support with Central US primary and East US 2 secondary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Security Controls: All traffic through hub firewalls, private IP enforcement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Management Structure: Dedicated management group for core infrastructure</a:t>
            </a:r>
          </a:p>
          <a:p>
            <a:pPr marL="457200" indent="-457200">
              <a:spcAft>
                <a:spcPts val="1125"/>
              </a:spcAft>
              <a:buFont typeface="Arial"/>
              <a:buChar char="•"/>
            </a:pPr>
            <a:r>
              <a:rPr lang="en-US">
                <a:latin typeface="Segoe UI"/>
                <a:cs typeface="Segoe UI"/>
              </a:rPr>
              <a:t>Workload Subscriptions - Contains application spoke </a:t>
            </a:r>
            <a:r>
              <a:rPr lang="en-US" err="1">
                <a:latin typeface="Segoe UI"/>
                <a:cs typeface="Segoe UI"/>
              </a:rPr>
              <a:t>VNets</a:t>
            </a:r>
            <a:r>
              <a:rPr lang="en-US">
                <a:latin typeface="Segoe UI"/>
                <a:cs typeface="Segoe UI"/>
              </a:rPr>
              <a:t> with peering to hubs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A8EB7-364A-72C9-51A5-264689301093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Connectivity Subscription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029B5F-DAE4-241B-433A-87375C602724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accent2"/>
                </a:solidFill>
                <a:latin typeface="Segoe UI"/>
                <a:cs typeface="Segoe UI"/>
              </a:rPr>
              <a:t>Key Architectural Core Elements</a:t>
            </a:r>
            <a:r>
              <a:rPr lang="en-US" sz="2000" b="0">
                <a:latin typeface="Segoe UI"/>
                <a:cs typeface="Segoe U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63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CA0AB-6318-3A7A-66C8-A5F65B5D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1E01-A3D2-DD0A-3105-EABF6D0960EA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 panose="020B0502040204020203" pitchFamily="34" charset="0"/>
                <a:cs typeface="Segoe UI" panose="020B0502040204020203" pitchFamily="34" charset="0"/>
              </a:rPr>
              <a:t>Interconnect Architecture</a:t>
            </a:r>
          </a:p>
        </p:txBody>
      </p:sp>
      <p:pic>
        <p:nvPicPr>
          <p:cNvPr id="5" name="Picture 4" descr="A diagram of a software&#10;&#10;AI-generated content may be incorrect.">
            <a:extLst>
              <a:ext uri="{FF2B5EF4-FFF2-40B4-BE49-F238E27FC236}">
                <a16:creationId xmlns:a16="http://schemas.microsoft.com/office/drawing/2014/main" id="{8DFC16E7-4475-264B-257E-944C8CE2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6" y="1433145"/>
            <a:ext cx="8282373" cy="4641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2B31BF-5A5F-8D54-BF12-0A19C887252C}"/>
              </a:ext>
            </a:extLst>
          </p:cNvPr>
          <p:cNvSpPr txBox="1"/>
          <p:nvPr/>
        </p:nvSpPr>
        <p:spPr>
          <a:xfrm>
            <a:off x="632720" y="796448"/>
            <a:ext cx="89188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28600">
              <a:spcAft>
                <a:spcPts val="1200"/>
              </a:spcAft>
            </a:pPr>
            <a:r>
              <a:rPr lang="en-US">
                <a:latin typeface="Segoe UI"/>
                <a:ea typeface="+mn-lt"/>
                <a:cs typeface="+mn-lt"/>
              </a:rPr>
              <a:t>Branch (Edge) to Azure Traffic Flow via ExpressRoute Hub with NVA Inspection</a:t>
            </a:r>
            <a:endParaRPr lang="en-US"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E04E-84E0-4355-603B-648CE40D6FA5}"/>
              </a:ext>
            </a:extLst>
          </p:cNvPr>
          <p:cNvSpPr txBox="1"/>
          <p:nvPr/>
        </p:nvSpPr>
        <p:spPr>
          <a:xfrm>
            <a:off x="9068499" y="1557682"/>
            <a:ext cx="2756824" cy="35230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450" indent="-171450" defTabSz="228600">
              <a:buFont typeface="Arial,Sans-Serif"/>
              <a:buChar char="•"/>
            </a:pPr>
            <a:r>
              <a:rPr lang="en-US" sz="1200">
                <a:latin typeface="Aptos"/>
              </a:rPr>
              <a:t>Branch traffic flows through MPLS backbone (AS 25676) using policies (future state) for routing and path optimization</a:t>
            </a:r>
            <a:endParaRPr lang="en-US" sz="1200" noProof="0">
              <a:solidFill>
                <a:srgbClr val="444444"/>
              </a:solidFill>
              <a:latin typeface="Aptos"/>
            </a:endParaRPr>
          </a:p>
          <a:p>
            <a:pPr marL="171450" indent="-171450" defTabSz="228600">
              <a:buFont typeface="Arial,Sans-Serif"/>
              <a:buChar char="•"/>
            </a:pPr>
            <a:endParaRPr lang="en-US" sz="1200">
              <a:latin typeface="Aptos"/>
            </a:endParaRPr>
          </a:p>
          <a:p>
            <a:pPr marL="171450" indent="-171450" defTabSz="228600">
              <a:buFont typeface="Arial,Sans-Serif"/>
              <a:buChar char="•"/>
            </a:pPr>
            <a:r>
              <a:rPr lang="en-US" sz="1200">
                <a:latin typeface="Aptos"/>
              </a:rPr>
              <a:t>ECX ExpressRoute provides dedicated connectivity from MPLS to Azure Hub for inspection</a:t>
            </a:r>
            <a:endParaRPr lang="en-US" sz="1200">
              <a:solidFill>
                <a:srgbClr val="444444"/>
              </a:solidFill>
              <a:latin typeface="Aptos"/>
            </a:endParaRPr>
          </a:p>
          <a:p>
            <a:pPr marL="171450" indent="-171450" defTabSz="228600">
              <a:buFont typeface="Arial,Sans-Serif"/>
              <a:buChar char="•"/>
            </a:pPr>
            <a:endParaRPr lang="en-US" sz="1200">
              <a:latin typeface="Aptos"/>
            </a:endParaRPr>
          </a:p>
          <a:p>
            <a:pPr marL="171450" indent="-171450" defTabSz="228600">
              <a:buFont typeface="Arial,Sans-Serif"/>
              <a:buChar char="•"/>
            </a:pPr>
            <a:r>
              <a:rPr lang="en-US" sz="1200">
                <a:latin typeface="Aptos"/>
              </a:rPr>
              <a:t>Hub-and-spoke architecture routes traffic from Azure Central Hub to Spoke VNet workloads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6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30BA-D520-FF57-3495-FE384665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72507-1139-090C-9763-E5D189ECE0D2}"/>
              </a:ext>
            </a:extLst>
          </p:cNvPr>
          <p:cNvSpPr txBox="1"/>
          <p:nvPr/>
        </p:nvSpPr>
        <p:spPr>
          <a:xfrm>
            <a:off x="598601" y="1254562"/>
            <a:ext cx="10802417" cy="4234493"/>
          </a:xfrm>
          <a:prstGeom prst="rect">
            <a:avLst/>
          </a:prstGeom>
          <a:noFill/>
          <a:effectLst>
            <a:reflection endPos="0" dist="50800" dir="5400000" sy="-100000" algn="bl" rotWithShape="0"/>
            <a:softEdge rad="12700"/>
          </a:effectLst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125"/>
              </a:spcAft>
            </a:pPr>
            <a:r>
              <a:rPr lang="en-US" b="1">
                <a:latin typeface="Segoe UI"/>
                <a:cs typeface="Segoe UI"/>
              </a:rPr>
              <a:t>Design Decisions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ECX serves as primary interconnect leveraging Cloud Exchange for Azure ExpressRoute circuit 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Physical Circuit Isolation/Diversity: engineer dual ExpressRoute circuits with physical geographical diversity Equinix facilities) into MSEE points of presence (POPs) 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Implement a bow-tie topology by cross-connecting dual Azure Express Route circuits from distinct MSEE regions to Azure transit domain, each circuit can reach either hub.  Support a FE and BE VNets between hub regions with NVA inspection in path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VRF-Based Routing: Ingress traffic from SD-WAN managed MPLS core is routed into Azure via a dedicated VRF instance for traffic isolation / separation </a:t>
            </a:r>
            <a:endParaRPr lang="en-US" sz="1600">
              <a:latin typeface="Segoe UI"/>
              <a:cs typeface="Segoe UI"/>
            </a:endParaRP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Subnet-Specific Matching: The ingress path is configuration match traffic destined for subnet x.x.x.x, for control, allowing SD-WAN to direct traffic flow towards Azure.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latin typeface="Segoe UI"/>
                <a:ea typeface="+mn-lt"/>
                <a:cs typeface="+mn-lt"/>
              </a:rPr>
              <a:t>SD-WAN Azure Labels for Policy Enforcement: A label is applied to the traffic entering Azure cloud policy enforcement. </a:t>
            </a:r>
            <a:endParaRPr lang="en-US" sz="1600"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C5D0C-DE8B-608E-3800-EFF4E9AEB996}"/>
              </a:ext>
            </a:extLst>
          </p:cNvPr>
          <p:cNvSpPr txBox="1">
            <a:spLocks/>
          </p:cNvSpPr>
          <p:nvPr/>
        </p:nvSpPr>
        <p:spPr>
          <a:xfrm>
            <a:off x="632720" y="365125"/>
            <a:ext cx="6723580" cy="569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Segoe UI"/>
                <a:cs typeface="Segoe UI"/>
              </a:rPr>
              <a:t>Interconnect Architecture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99284F-97F8-CEBC-AB43-A7B04A54280B}"/>
              </a:ext>
            </a:extLst>
          </p:cNvPr>
          <p:cNvSpPr txBox="1">
            <a:spLocks/>
          </p:cNvSpPr>
          <p:nvPr/>
        </p:nvSpPr>
        <p:spPr>
          <a:xfrm>
            <a:off x="540167" y="789295"/>
            <a:ext cx="5459858" cy="29130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>
                <a:solidFill>
                  <a:schemeClr val="accent2"/>
                </a:solidFill>
                <a:latin typeface="Segoe UI"/>
                <a:cs typeface="Segoe UI"/>
              </a:rPr>
              <a:t>Key Architectural Core Elements </a:t>
            </a:r>
          </a:p>
        </p:txBody>
      </p:sp>
    </p:spTree>
    <p:extLst>
      <p:ext uri="{BB962C8B-B14F-4D97-AF65-F5344CB8AC3E}">
        <p14:creationId xmlns:p14="http://schemas.microsoft.com/office/powerpoint/2010/main" val="2809696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4etJyusTDKyPTSGK_pFZ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2555</Words>
  <Application>Microsoft Macintosh PowerPoint</Application>
  <PresentationFormat>Widescreen</PresentationFormat>
  <Paragraphs>272</Paragraphs>
  <Slides>31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Aptos</vt:lpstr>
      <vt:lpstr>Aptos Display</vt:lpstr>
      <vt:lpstr>Arial</vt:lpstr>
      <vt:lpstr>Arial,Sans-Serif</vt:lpstr>
      <vt:lpstr>Calibri</vt:lpstr>
      <vt:lpstr>Graphik</vt:lpstr>
      <vt:lpstr>Graphik Black</vt:lpstr>
      <vt:lpstr>Graphik-Semibold</vt:lpstr>
      <vt:lpstr>Graphik,Sans-Serif</vt:lpstr>
      <vt:lpstr>Segoe UI</vt:lpstr>
      <vt:lpstr>Office Theme</vt:lpstr>
      <vt:lpstr>think-cell Slide</vt:lpstr>
      <vt:lpstr>PowerPoint Presentation</vt:lpstr>
      <vt:lpstr>PowerPoint Presentation</vt:lpstr>
      <vt:lpstr>Assumptions</vt:lpstr>
      <vt:lpstr>Azure Network Topology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NVA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Bindra, Dana</dc:creator>
  <cp:lastModifiedBy>Bindra, Dana</cp:lastModifiedBy>
  <cp:revision>2</cp:revision>
  <dcterms:created xsi:type="dcterms:W3CDTF">2025-09-15T23:50:34Z</dcterms:created>
  <dcterms:modified xsi:type="dcterms:W3CDTF">2025-09-15T23:53:01Z</dcterms:modified>
</cp:coreProperties>
</file>